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7"/>
  </p:sldMasterIdLst>
  <p:notesMasterIdLst>
    <p:notesMasterId r:id="rId47"/>
  </p:notesMasterIdLst>
  <p:handoutMasterIdLst>
    <p:handoutMasterId r:id="rId48"/>
  </p:handoutMasterIdLst>
  <p:sldIdLst>
    <p:sldId id="709" r:id="rId8"/>
    <p:sldId id="684" r:id="rId9"/>
    <p:sldId id="698" r:id="rId10"/>
    <p:sldId id="696" r:id="rId11"/>
    <p:sldId id="599" r:id="rId12"/>
    <p:sldId id="358" r:id="rId13"/>
    <p:sldId id="409" r:id="rId14"/>
    <p:sldId id="677" r:id="rId15"/>
    <p:sldId id="678" r:id="rId16"/>
    <p:sldId id="397" r:id="rId17"/>
    <p:sldId id="663" r:id="rId18"/>
    <p:sldId id="666" r:id="rId19"/>
    <p:sldId id="579" r:id="rId20"/>
    <p:sldId id="632" r:id="rId21"/>
    <p:sldId id="633" r:id="rId22"/>
    <p:sldId id="648" r:id="rId23"/>
    <p:sldId id="646" r:id="rId24"/>
    <p:sldId id="672" r:id="rId25"/>
    <p:sldId id="688" r:id="rId26"/>
    <p:sldId id="634" r:id="rId27"/>
    <p:sldId id="647" r:id="rId28"/>
    <p:sldId id="635" r:id="rId29"/>
    <p:sldId id="653" r:id="rId30"/>
    <p:sldId id="652" r:id="rId31"/>
    <p:sldId id="700" r:id="rId32"/>
    <p:sldId id="703" r:id="rId33"/>
    <p:sldId id="704" r:id="rId34"/>
    <p:sldId id="705" r:id="rId35"/>
    <p:sldId id="706" r:id="rId36"/>
    <p:sldId id="708" r:id="rId37"/>
    <p:sldId id="624" r:id="rId38"/>
    <p:sldId id="689" r:id="rId39"/>
    <p:sldId id="690" r:id="rId40"/>
    <p:sldId id="686" r:id="rId41"/>
    <p:sldId id="694" r:id="rId42"/>
    <p:sldId id="658" r:id="rId43"/>
    <p:sldId id="670" r:id="rId44"/>
    <p:sldId id="692" r:id="rId45"/>
    <p:sldId id="414" r:id="rId4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29B194C-2D9E-44E3-B634-E9D21EB9A35B}">
          <p14:sldIdLst>
            <p14:sldId id="709"/>
            <p14:sldId id="684"/>
            <p14:sldId id="698"/>
            <p14:sldId id="696"/>
            <p14:sldId id="599"/>
            <p14:sldId id="358"/>
            <p14:sldId id="409"/>
            <p14:sldId id="677"/>
            <p14:sldId id="678"/>
            <p14:sldId id="397"/>
            <p14:sldId id="663"/>
            <p14:sldId id="666"/>
            <p14:sldId id="579"/>
            <p14:sldId id="632"/>
            <p14:sldId id="633"/>
            <p14:sldId id="648"/>
            <p14:sldId id="646"/>
            <p14:sldId id="672"/>
            <p14:sldId id="688"/>
            <p14:sldId id="634"/>
            <p14:sldId id="647"/>
            <p14:sldId id="635"/>
            <p14:sldId id="653"/>
            <p14:sldId id="652"/>
            <p14:sldId id="700"/>
            <p14:sldId id="703"/>
            <p14:sldId id="704"/>
            <p14:sldId id="705"/>
            <p14:sldId id="706"/>
            <p14:sldId id="708"/>
            <p14:sldId id="624"/>
            <p14:sldId id="689"/>
            <p14:sldId id="690"/>
            <p14:sldId id="686"/>
            <p14:sldId id="694"/>
            <p14:sldId id="658"/>
            <p14:sldId id="670"/>
            <p14:sldId id="692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erty Mutual" initials="Mike" lastIdx="11" clrIdx="0"/>
  <p:cmAuthor id="1" name="Liberty Mutual" initials="LM" lastIdx="6" clrIdx="1"/>
  <p:cmAuthor id="2" name="Sanders, Hannah" initials="SH" lastIdx="50" clrIdx="2"/>
  <p:cmAuthor id="3" name="Toth, Kaelyn" initials="TK" lastIdx="1" clrIdx="3">
    <p:extLst>
      <p:ext uri="{19B8F6BF-5375-455C-9EA6-DF929625EA0E}">
        <p15:presenceInfo xmlns:p15="http://schemas.microsoft.com/office/powerpoint/2012/main" userId="S-1-5-21-1308705437-1779958508-1182739305-509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E"/>
    <a:srgbClr val="FF0DD1"/>
    <a:srgbClr val="008000"/>
    <a:srgbClr val="FFFFFF"/>
    <a:srgbClr val="FF6600"/>
    <a:srgbClr val="EEB111"/>
    <a:srgbClr val="0A265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434" autoAdjust="0"/>
  </p:normalViewPr>
  <p:slideViewPr>
    <p:cSldViewPr>
      <p:cViewPr varScale="1">
        <p:scale>
          <a:sx n="146" d="100"/>
          <a:sy n="146" d="100"/>
        </p:scale>
        <p:origin x="4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C95996C-DDF1-4103-BEEF-F0B33F87CC8E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3E8AF5D6-B587-4E0A-AF69-76CF1677B0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7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5B7C6A3E-5B5F-4DD7-B604-FB37182E0A6A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42C386A-7ABC-4230-884D-F040FB4B8F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3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8025"/>
            <a:ext cx="6297613" cy="3541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54156" y="4485807"/>
            <a:ext cx="5247861" cy="424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35" tIns="47405" rIns="94835" bIns="47405" anchor="t" anchorCtr="0">
            <a:noAutofit/>
          </a:bodyPr>
          <a:lstStyle/>
          <a:p>
            <a:pPr>
              <a:lnSpc>
                <a:spcPct val="117999"/>
              </a:lnSpc>
              <a:buClr>
                <a:schemeClr val="dk1"/>
              </a:buClr>
              <a:buSzPts val="2200"/>
            </a:pPr>
            <a:r>
              <a:rPr lang="en-US" sz="2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 slide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60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4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7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2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5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3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5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386A-7ABC-4230-884D-F040FB4B8F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7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Confidential – Not for Distribution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8961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 or text " type="blank">
  <p:cSld name="No title or text 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055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layout">
  <p:cSld name="Logo layout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5984" y="1598106"/>
            <a:ext cx="5452033" cy="1597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24346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74176" y="742950"/>
            <a:ext cx="8312624" cy="38100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81000" y="205978"/>
            <a:ext cx="8305800" cy="36552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1B5A">
                    <a:alpha val="99000"/>
                  </a:srgbClr>
                </a:solidFill>
                <a:latin typeface="Rockwell" panose="020606030202050204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1000" y="628650"/>
            <a:ext cx="8343900" cy="0"/>
          </a:xfrm>
          <a:prstGeom prst="line">
            <a:avLst/>
          </a:prstGeom>
          <a:ln>
            <a:solidFill>
              <a:srgbClr val="EE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737210FD-7210-4006-84C7-7814B2EB6DB7}"/>
              </a:ext>
            </a:extLst>
          </p:cNvPr>
          <p:cNvSpPr txBox="1">
            <a:spLocks noGrp="1"/>
          </p:cNvSpPr>
          <p:nvPr>
            <p:ph type="ftr" idx="14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0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6" name="Picture 15" descr="LM-Masterbrand-horiz-28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57350"/>
            <a:ext cx="566530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1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209800" y="470769"/>
            <a:ext cx="6155708" cy="57698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3E7E">
                    <a:alpha val="99000"/>
                  </a:srgbClr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1B5A">
                    <a:alpha val="99000"/>
                  </a:srgbClr>
                </a:solidFill>
              </a:rPr>
              <a:t>Agenda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352550"/>
            <a:ext cx="8343900" cy="3200400"/>
          </a:xfrm>
          <a:prstGeom prst="rect">
            <a:avLst/>
          </a:prstGeom>
        </p:spPr>
        <p:txBody>
          <a:bodyPr anchor="t"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 sz="2400" baseline="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514350">
              <a:lnSpc>
                <a:spcPct val="90000"/>
              </a:lnSpc>
              <a:buFont typeface="+mj-lt"/>
              <a:buAutoNum type="alphaLcParenR"/>
              <a:defRPr sz="2400">
                <a:solidFill>
                  <a:srgbClr val="001B5A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545861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45861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45861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agenda item</a:t>
            </a:r>
          </a:p>
          <a:p>
            <a:pPr lvl="1"/>
            <a:r>
              <a:rPr lang="en-US" dirty="0"/>
              <a:t>Sub item</a:t>
            </a:r>
          </a:p>
          <a:p>
            <a:pPr lvl="1"/>
            <a:r>
              <a:rPr lang="en-US" dirty="0"/>
              <a:t>Sub Item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Click to add agenda item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Click to add agenda item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Click to add agenda item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dirty="0"/>
              <a:t>Click to add agenda item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1123950"/>
            <a:ext cx="8343900" cy="0"/>
          </a:xfrm>
          <a:prstGeom prst="line">
            <a:avLst/>
          </a:prstGeom>
          <a:ln>
            <a:solidFill>
              <a:srgbClr val="EE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M_Auto_Icon_rev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16967"/>
            <a:ext cx="839307" cy="630783"/>
          </a:xfrm>
          <a:prstGeom prst="rect">
            <a:avLst/>
          </a:prstGeom>
        </p:spPr>
      </p:pic>
      <p:pic>
        <p:nvPicPr>
          <p:cNvPr id="12" name="Picture 11" descr="LM_Home_Icon_rev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2058"/>
            <a:ext cx="774744" cy="739756"/>
          </a:xfrm>
          <a:prstGeom prst="rect">
            <a:avLst/>
          </a:prstGeom>
        </p:spPr>
      </p:pic>
      <p:sp>
        <p:nvSpPr>
          <p:cNvPr id="13" name="Google Shape;73;p11">
            <a:extLst>
              <a:ext uri="{FF2B5EF4-FFF2-40B4-BE49-F238E27FC236}">
                <a16:creationId xmlns:a16="http://schemas.microsoft.com/office/drawing/2014/main" id="{EEFB9542-73B9-4364-94AE-CAFABFF23138}"/>
              </a:ext>
            </a:extLst>
          </p:cNvPr>
          <p:cNvSpPr txBox="1">
            <a:spLocks noGrp="1"/>
          </p:cNvSpPr>
          <p:nvPr>
            <p:ph type="ftr" idx="15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">
  <p:cSld name="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74176" y="742950"/>
            <a:ext cx="8312624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●"/>
              <a:defRPr sz="24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98466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667"/>
              <a:buFont typeface="Arial"/>
              <a:buChar char="−"/>
              <a:defRPr sz="20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7303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−"/>
              <a:defRPr sz="16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7303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  <a:defRPr sz="16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D5B9A0F-CCD0-4348-8112-2A1A806F4019}" type="datetime1">
              <a:rPr lang="en-US" smtClean="0"/>
              <a:t>1/18/2019</a:t>
            </a:fld>
            <a:endParaRPr lang="en-US"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81000" y="205978"/>
            <a:ext cx="8305800" cy="36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6265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6162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381000" y="628650"/>
            <a:ext cx="8343900" cy="0"/>
          </a:xfrm>
          <a:prstGeom prst="straightConnector1">
            <a:avLst/>
          </a:prstGeom>
          <a:noFill/>
          <a:ln w="9525" cap="flat" cmpd="sng">
            <a:solidFill>
              <a:srgbClr val="ECAC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2372391" y="4769656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Confidential – Not for Distribution</a:t>
            </a:r>
            <a:endParaRPr sz="1350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6BD9-3011-41B5-B418-EFF06BC3212D}"/>
              </a:ext>
            </a:extLst>
          </p:cNvPr>
          <p:cNvCxnSpPr/>
          <p:nvPr userDrawn="1"/>
        </p:nvCxnSpPr>
        <p:spPr>
          <a:xfrm>
            <a:off x="381000" y="628650"/>
            <a:ext cx="8343900" cy="0"/>
          </a:xfrm>
          <a:prstGeom prst="line">
            <a:avLst/>
          </a:prstGeom>
          <a:ln>
            <a:solidFill>
              <a:srgbClr val="EE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solidFill>
          <a:schemeClr val="accen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80474" y="282388"/>
            <a:ext cx="8798092" cy="426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446"/>
              </a:buClr>
              <a:buSzPts val="5400"/>
              <a:buFont typeface="Arial"/>
              <a:buNone/>
              <a:defRPr sz="4050" b="0" i="0" u="none" strike="noStrike" cap="none">
                <a:solidFill>
                  <a:srgbClr val="1A14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696712" y="4704360"/>
            <a:ext cx="346330" cy="352141"/>
            <a:chOff x="11613545" y="6272479"/>
            <a:chExt cx="461773" cy="469521"/>
          </a:xfrm>
        </p:grpSpPr>
        <p:pic>
          <p:nvPicPr>
            <p:cNvPr id="34" name="Google Shape;34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13545" y="6272479"/>
              <a:ext cx="461773" cy="469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 rotWithShape="1">
            <a:blip r:embed="rId3">
              <a:alphaModFix/>
            </a:blip>
            <a:srcRect b="2490"/>
            <a:stretch/>
          </p:blipFill>
          <p:spPr>
            <a:xfrm>
              <a:off x="11718819" y="6325130"/>
              <a:ext cx="277918" cy="3633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8132836"/>
      </p:ext>
    </p:extLst>
  </p:cSld>
  <p:clrMapOvr>
    <a:masterClrMapping/>
  </p:clrMapOvr>
  <p:hf hdr="0" ftr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80975" y="1082278"/>
            <a:ext cx="8801100" cy="353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30245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41" y="4704322"/>
            <a:ext cx="8551926" cy="35096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405908" y="1291855"/>
            <a:ext cx="8277743" cy="119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4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405909" y="2554087"/>
            <a:ext cx="8277743" cy="29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40" y="320430"/>
            <a:ext cx="2039090" cy="51996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05908" y="2945534"/>
            <a:ext cx="8277743" cy="30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marR="0" lvl="0" indent="-171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Google Shape;47;p6"/>
          <p:cNvSpPr txBox="1"/>
          <p:nvPr/>
        </p:nvSpPr>
        <p:spPr>
          <a:xfrm>
            <a:off x="135166" y="4735654"/>
            <a:ext cx="2996996" cy="28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GRM U.S. Marketing, Direct &amp; Digital </a:t>
            </a:r>
            <a:endParaRPr sz="1350"/>
          </a:p>
        </p:txBody>
      </p:sp>
      <p:grpSp>
        <p:nvGrpSpPr>
          <p:cNvPr id="48" name="Google Shape;48;p6"/>
          <p:cNvGrpSpPr/>
          <p:nvPr/>
        </p:nvGrpSpPr>
        <p:grpSpPr>
          <a:xfrm>
            <a:off x="8696712" y="4704360"/>
            <a:ext cx="346330" cy="352141"/>
            <a:chOff x="11613545" y="6272479"/>
            <a:chExt cx="461773" cy="469521"/>
          </a:xfrm>
        </p:grpSpPr>
        <p:pic>
          <p:nvPicPr>
            <p:cNvPr id="49" name="Google Shape;4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613545" y="6272479"/>
              <a:ext cx="461773" cy="469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6"/>
            <p:cNvPicPr preferRelativeResize="0"/>
            <p:nvPr/>
          </p:nvPicPr>
          <p:blipFill rotWithShape="1">
            <a:blip r:embed="rId4">
              <a:alphaModFix/>
            </a:blip>
            <a:srcRect b="2490"/>
            <a:stretch/>
          </p:blipFill>
          <p:spPr>
            <a:xfrm>
              <a:off x="11718819" y="6325130"/>
              <a:ext cx="277918" cy="3633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5021290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80975" y="1082278"/>
            <a:ext cx="8801100" cy="353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75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">
  <p:cSld name="Title and Two Colum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80976" y="1082278"/>
            <a:ext cx="4229660" cy="353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4753394" y="1095375"/>
            <a:ext cx="4231386" cy="353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86287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/Photo">
  <p:cSld name="Title and Content w/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80974" y="1082278"/>
            <a:ext cx="5486400" cy="353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762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Google Shape;67;p9"/>
          <p:cNvSpPr>
            <a:spLocks noGrp="1"/>
          </p:cNvSpPr>
          <p:nvPr>
            <p:ph type="pic" idx="2"/>
          </p:nvPr>
        </p:nvSpPr>
        <p:spPr>
          <a:xfrm>
            <a:off x="5899189" y="1082278"/>
            <a:ext cx="30861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None/>
              <a:defRPr sz="135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16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4067286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617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8696712" y="4704360"/>
            <a:ext cx="346330" cy="352141"/>
            <a:chOff x="11613545" y="6272479"/>
            <a:chExt cx="461773" cy="469521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613545" y="6272479"/>
              <a:ext cx="461773" cy="469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17">
              <a:alphaModFix/>
            </a:blip>
            <a:srcRect b="2490"/>
            <a:stretch/>
          </p:blipFill>
          <p:spPr>
            <a:xfrm>
              <a:off x="11718819" y="6325130"/>
              <a:ext cx="277918" cy="3633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Confidential – Not for Distribution</a:t>
            </a: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143876" y="4777980"/>
            <a:ext cx="47149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32D78A-10B3-4DCD-84B7-9E85168884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180474" y="126332"/>
            <a:ext cx="8798092" cy="9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80474" y="1084592"/>
            <a:ext cx="8798092" cy="3542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−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−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/>
          <p:nvPr/>
        </p:nvSpPr>
        <p:spPr>
          <a:xfrm>
            <a:off x="135166" y="4735654"/>
            <a:ext cx="2996996" cy="28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US"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GRM U.S. Marketing, Direct &amp; Digital </a:t>
            </a:r>
            <a:endParaRPr sz="1350"/>
          </a:p>
        </p:txBody>
      </p:sp>
      <p:cxnSp>
        <p:nvCxnSpPr>
          <p:cNvPr id="18" name="Google Shape;18;p1"/>
          <p:cNvCxnSpPr/>
          <p:nvPr/>
        </p:nvCxnSpPr>
        <p:spPr>
          <a:xfrm>
            <a:off x="99727" y="4667354"/>
            <a:ext cx="8944547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556885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68" r:id="rId1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75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2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 amt="54000"/>
          </a:blip>
          <a:srcRect/>
          <a:stretch/>
        </p:blipFill>
        <p:spPr>
          <a:xfrm>
            <a:off x="0" y="0"/>
            <a:ext cx="9144000" cy="540198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4380660" y="1847631"/>
            <a:ext cx="4631456" cy="5924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9050" tIns="19050" rIns="19050" bIns="19050" anchor="b" anchorCtr="0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Ethnographic Research: Home Gallery and Encircle</a:t>
            </a:r>
            <a:endParaRPr sz="3200" b="1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380660" y="2476500"/>
            <a:ext cx="4830016" cy="137160"/>
          </a:xfrm>
          <a:prstGeom prst="rect">
            <a:avLst/>
          </a:prstGeom>
          <a:solidFill>
            <a:srgbClr val="F7B30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125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380660" y="2650059"/>
            <a:ext cx="4631456" cy="12519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9050" tIns="19050" rIns="19050" bIns="19050" anchor="t" anchorCtr="0">
            <a:no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Bob Thomas</a:t>
            </a:r>
            <a:br>
              <a:rPr lang="en-US" sz="1800" b="1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800" b="1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Director of User Research</a:t>
            </a:r>
          </a:p>
        </p:txBody>
      </p:sp>
    </p:spTree>
    <p:extLst>
      <p:ext uri="{BB962C8B-B14F-4D97-AF65-F5344CB8AC3E}">
        <p14:creationId xmlns:p14="http://schemas.microsoft.com/office/powerpoint/2010/main" val="356560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Executive Summary</a:t>
            </a:r>
          </a:p>
          <a:p>
            <a:pPr marL="458788" indent="-458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Goals and Research Overview</a:t>
            </a:r>
          </a:p>
          <a:p>
            <a:pPr marL="458788" lvl="1" indent="-4587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Positives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Major Findings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Recommendations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9077F443-A04A-45A2-8D2C-760BC08FEE0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19150"/>
            <a:ext cx="86868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Most participants recognized the value of the Home Gallery app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latin typeface="+mj-lt"/>
              </a:rPr>
              <a:t>“Trustworthy, because of the name, Liberty Mutual. This concept is very appealing to me. </a:t>
            </a:r>
            <a:r>
              <a:rPr lang="en-US" sz="1400" b="1" dirty="0"/>
              <a:t>P4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Made [P5] think that this is something she should be doing. </a:t>
            </a:r>
            <a:r>
              <a:rPr lang="en-US" sz="1400" b="1" dirty="0"/>
              <a:t>P5</a:t>
            </a:r>
            <a:endParaRPr lang="en-US" sz="1400" i="1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 dirty="0"/>
              <a:t>Now he is thinking that he should have a catalog like this. </a:t>
            </a:r>
            <a:r>
              <a:rPr lang="en-US" sz="1400" b="1" dirty="0"/>
              <a:t>P8</a:t>
            </a:r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i="1" dirty="0">
              <a:latin typeface="+mj-lt"/>
            </a:endParaRP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/>
              <a:t>More participants preferred Home Gallery to Encircle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i="1" dirty="0"/>
              <a:t>5 participants preferred the Home Gallery app </a:t>
            </a:r>
          </a:p>
          <a:p>
            <a:endParaRPr lang="en-US" sz="1600" b="1" dirty="0"/>
          </a:p>
          <a:p>
            <a:pPr lvl="1"/>
            <a:endParaRPr lang="en-US" sz="1400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latin typeface="+mj-lt"/>
              </a:rPr>
              <a:t>Export feature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+mj-lt"/>
              </a:rPr>
              <a:t>If participants got to it, they really liked the ability to export their lists. 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59FD61CC-DCC7-4EE9-BD4F-CC4AAD5F246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3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Positives, Home Gallery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147" t="30978" r="24911" b="42344"/>
          <a:stretch/>
        </p:blipFill>
        <p:spPr>
          <a:xfrm>
            <a:off x="457200" y="819150"/>
            <a:ext cx="8259098" cy="3657600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2A246C50-145E-407C-BFF1-BB8A5CFDF60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Executive Summary</a:t>
            </a:r>
          </a:p>
          <a:p>
            <a:pPr marL="458788" indent="-4587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Goals and Research Overview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Positives</a:t>
            </a:r>
          </a:p>
          <a:p>
            <a:pPr marL="458788" lvl="1" indent="-4587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Major Findings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Recommendations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8CED6DA8-F03D-4632-89C1-CCD347B38EDF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Findings: </a:t>
            </a:r>
            <a:r>
              <a:rPr lang="en-US" b="1" dirty="0"/>
              <a:t>Barriers to Entry | Download Process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88" y="742950"/>
            <a:ext cx="3555999" cy="2667000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pic>
        <p:nvPicPr>
          <p:cNvPr id="7" name="Picture 6" descr="C:\Users\n0225320\Documents\Usability Tests\2015_10_Oct_HomeGalleryVsEncircle+\Pictures\Photo Oct 01, 4 11 11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47" y="742951"/>
            <a:ext cx="1887849" cy="3352799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684708"/>
            <a:ext cx="3429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(Headings)"/>
              </a:rPr>
              <a:t>All participants struggled to find Home Gallery in the app store without moderator assistance.</a:t>
            </a:r>
          </a:p>
          <a:p>
            <a:endParaRPr lang="en-US" sz="1600" dirty="0">
              <a:latin typeface="Arial (Headings)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 (Headings)"/>
              </a:rPr>
              <a:t>Search terms participants used: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“Inventory”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“Personal possessions app”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“Insurance app for personal possessions”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“List for personal possessions, valuables”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“Inventory for homeowners”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“My Inventory Manager”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“Moving, organizing, and inventory”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“Home inventory, moving, collection”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“Create a list”</a:t>
            </a:r>
          </a:p>
          <a:p>
            <a:pPr marL="628650" lvl="1" indent="-1714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 (Headings)"/>
              </a:rPr>
              <a:t>“Store list”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(Headings)"/>
            </a:endParaRPr>
          </a:p>
        </p:txBody>
      </p:sp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7B7F74FA-473C-42DB-8A32-29611C7104C9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Findings: </a:t>
            </a:r>
            <a:r>
              <a:rPr lang="en-US" b="1" dirty="0"/>
              <a:t>Barriers to Entry | App 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19185"/>
            <a:ext cx="353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600" dirty="0">
                <a:latin typeface="+mj-lt"/>
              </a:rPr>
              <a:t>Almost all participants stated that the name “Home Gallery” </a:t>
            </a:r>
            <a:r>
              <a:rPr lang="en-US" sz="1600" i="1" dirty="0">
                <a:solidFill>
                  <a:srgbClr val="FF0000"/>
                </a:solidFill>
                <a:latin typeface="+mj-lt"/>
              </a:rPr>
              <a:t>does not connect </a:t>
            </a:r>
            <a:r>
              <a:rPr lang="en-US" sz="1600" dirty="0">
                <a:latin typeface="+mj-lt"/>
              </a:rPr>
              <a:t>with a “personal inventory” of possessions. </a:t>
            </a:r>
          </a:p>
          <a:p>
            <a:pPr marL="169863" lvl="1" indent="-1682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b="1" i="1" dirty="0"/>
              <a:t>“</a:t>
            </a:r>
            <a:r>
              <a:rPr lang="en-US" sz="1200" i="1" dirty="0"/>
              <a:t>The name “Home Gallery” makes me think of things to buy, furnishings or paintings.” </a:t>
            </a:r>
            <a:r>
              <a:rPr lang="en-US" sz="1200" b="1" i="1" dirty="0"/>
              <a:t>P5</a:t>
            </a:r>
            <a:endParaRPr lang="en-US" sz="1200" i="1" dirty="0"/>
          </a:p>
          <a:p>
            <a:pPr marL="169863" lvl="1" indent="-1682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“This kind of makes it sounds like I’m designing a home – more related to HGTV than an insurance company.” </a:t>
            </a:r>
            <a:r>
              <a:rPr lang="en-US" sz="1200" b="1" dirty="0">
                <a:latin typeface="+mj-lt"/>
              </a:rPr>
              <a:t>P8</a:t>
            </a:r>
          </a:p>
          <a:p>
            <a:pPr marL="169863" indent="-16827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“’Home Gallery’ doesn’t make sense to me – it’s more like photographs than something that would help me with this task.” </a:t>
            </a:r>
            <a:r>
              <a:rPr lang="en-US" sz="1200" b="1" dirty="0">
                <a:latin typeface="+mj-lt"/>
              </a:rPr>
              <a:t>P7</a:t>
            </a:r>
          </a:p>
          <a:p>
            <a:r>
              <a:rPr lang="en-US" sz="1800" dirty="0">
                <a:latin typeface="Arial "/>
                <a:hlinkClick r:id="rId2" action="ppaction://hlinksldjump"/>
              </a:rPr>
              <a:t>Recommendation </a:t>
            </a:r>
            <a:endParaRPr lang="en-US" sz="1800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93540"/>
            <a:ext cx="5044280" cy="3783210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422CDDD5-1B08-4DF2-A661-52B3A7400E5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2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Findings: </a:t>
            </a:r>
            <a:r>
              <a:rPr lang="en-US" b="1" dirty="0"/>
              <a:t>Barriers to Entry | User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08163"/>
            <a:ext cx="2819400" cy="340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Participants expressed confusion about Home Gallery’s user type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Several participants said they would need to be a</a:t>
            </a:r>
            <a:r>
              <a:rPr lang="en-US" sz="1200" b="1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Liberty Mutual customer to use this app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Some participants voiced concerns about providing an insurance company with their personal info, thinking they would get calls</a:t>
            </a:r>
          </a:p>
          <a:p>
            <a:pPr marL="346075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j-lt"/>
              </a:rPr>
              <a:t>P7 “</a:t>
            </a:r>
            <a:r>
              <a:rPr lang="en-US" sz="1100" i="1" dirty="0">
                <a:latin typeface="+mj-lt"/>
              </a:rPr>
              <a:t>I'd want to be able to use it independent of whether I was with Liberty Mutual or not, and I'd want to make sure it was secure.”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i="1" dirty="0">
              <a:latin typeface="+mj-lt"/>
            </a:endParaRPr>
          </a:p>
          <a:p>
            <a:r>
              <a:rPr lang="en-US" sz="1600" dirty="0">
                <a:latin typeface="+mj-lt"/>
                <a:hlinkClick r:id="rId2" action="ppaction://hlinksldjump"/>
              </a:rPr>
              <a:t>Recommendation</a:t>
            </a:r>
            <a:endParaRPr lang="en-US" sz="1600" dirty="0">
              <a:latin typeface="+mj-lt"/>
            </a:endParaRPr>
          </a:p>
        </p:txBody>
      </p:sp>
      <p:pic>
        <p:nvPicPr>
          <p:cNvPr id="7" name="Picture 6" descr="C:\Users\n0225320\Documents\Usability Tests\2015_10_Oct_HomeGalleryVsEncircle+\Pictures\Photo Oct 01, 4 11 11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93" y="819150"/>
            <a:ext cx="2037807" cy="36576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05" y="819150"/>
            <a:ext cx="3500783" cy="2625587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B7AB399C-2DB4-46A9-ACEC-4EB823991C67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4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Findings: </a:t>
            </a:r>
            <a:r>
              <a:rPr lang="en-US" b="1" dirty="0"/>
              <a:t>Ease of Use | Tutorial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67580"/>
            <a:ext cx="342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Lengthy, static content functions as a 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manual</a:t>
            </a:r>
            <a:r>
              <a:rPr lang="en-US" dirty="0">
                <a:latin typeface="+mj-lt"/>
              </a:rPr>
              <a:t>, not a tutorial, for users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Almost all participants skipped</a:t>
            </a:r>
            <a:r>
              <a:rPr lang="en-US" sz="1200" b="1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the tutorial on both iPhone and iPad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Participants who did view the tutorial scanned the first few screens, not the full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9 screens (iPhone) or 10 screens (iPad)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Many stated that they expect apps to be intuitive enough to use without looking at a tutorial</a:t>
            </a:r>
          </a:p>
          <a:p>
            <a:pPr marL="515938" lvl="1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00" b="1" i="1" dirty="0"/>
              <a:t>P7</a:t>
            </a:r>
            <a:r>
              <a:rPr lang="en-US" sz="1100" b="1" dirty="0"/>
              <a:t> </a:t>
            </a:r>
            <a:r>
              <a:rPr lang="en-US" sz="1100" i="1" dirty="0">
                <a:latin typeface="+mj-lt"/>
              </a:rPr>
              <a:t>“I usually don't go through tutorials when I start an app. I don't want to be bothered. I want to jump right in.”</a:t>
            </a:r>
          </a:p>
          <a:p>
            <a:pPr lvl="1"/>
            <a:endParaRPr lang="en-US" sz="1100" i="1" dirty="0">
              <a:latin typeface="+mj-lt"/>
            </a:endParaRPr>
          </a:p>
          <a:p>
            <a:r>
              <a:rPr lang="en-US" sz="1800" dirty="0">
                <a:latin typeface="+mj-lt"/>
                <a:hlinkClick r:id="rId2" action="ppaction://hlinksldjump"/>
              </a:rPr>
              <a:t>Recommendation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6" name="Picture 5" descr="C:\Users\n0225320\Documents\Usability Tests\2015_10_Oct_HomeGalleryVsEncircle+\Pictures\Photo Sep 29, 11 18 35 AM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9"/>
          <a:stretch/>
        </p:blipFill>
        <p:spPr bwMode="auto">
          <a:xfrm>
            <a:off x="3989781" y="741295"/>
            <a:ext cx="1953819" cy="3049655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327" r="1667" b="11007"/>
          <a:stretch/>
        </p:blipFill>
        <p:spPr>
          <a:xfrm>
            <a:off x="6024490" y="741295"/>
            <a:ext cx="2971459" cy="3049655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511392DF-8E34-4C74-83D9-73D172E60C8F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7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 </a:t>
            </a:r>
            <a:r>
              <a:rPr lang="en-US" b="1" dirty="0"/>
              <a:t>|</a:t>
            </a:r>
            <a:r>
              <a:rPr lang="en-US" dirty="0"/>
              <a:t> </a:t>
            </a:r>
            <a:r>
              <a:rPr lang="en-US" b="1" dirty="0"/>
              <a:t>Access to App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458" y="775585"/>
            <a:ext cx="4124325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"/>
              </a:rPr>
              <a:t>Home Gallery allows users to try without registering, which they liked. However, following that information, most participants showed strong negative reaction to the opening screen.</a:t>
            </a:r>
          </a:p>
          <a:p>
            <a:endParaRPr lang="en-US" sz="1600" dirty="0">
              <a:latin typeface="Arial "/>
            </a:endParaRPr>
          </a:p>
          <a:p>
            <a:pPr marL="1714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 "/>
              </a:rPr>
              <a:t>Most participants thought they could try the app without creating a username, but this screen seems contradictory:</a:t>
            </a:r>
          </a:p>
          <a:p>
            <a:pPr marL="346075" lvl="1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 "/>
              </a:rPr>
              <a:t>P7 </a:t>
            </a:r>
            <a:r>
              <a:rPr lang="en-US" sz="1200" i="1" dirty="0">
                <a:latin typeface="Arial "/>
              </a:rPr>
              <a:t>“The first screen is causing confusion, because it shows you "Start adding items now," Login button, and Register button.” </a:t>
            </a:r>
          </a:p>
        </p:txBody>
      </p:sp>
      <p:pic>
        <p:nvPicPr>
          <p:cNvPr id="8" name="Picture 7" descr="C:\Users\n0225320\Documents\Usability Tests\2015_10_Oct_HomeGalleryVsEncircle+\Pictures\Photo Oct 01, 4 19 53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895349"/>
            <a:ext cx="1905001" cy="3388873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9" name="Picture 8" descr="C:\Users\n0225320\Documents\Usability Tests\2015_10_Oct_HomeGalleryVsEncircle+\Pictures\Photo Oct 01, 4 19 57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3195"/>
            <a:ext cx="1827029" cy="32501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Google Shape;73;p11">
            <a:extLst>
              <a:ext uri="{FF2B5EF4-FFF2-40B4-BE49-F238E27FC236}">
                <a16:creationId xmlns:a16="http://schemas.microsoft.com/office/drawing/2014/main" id="{C0F6D6D5-53B0-48AB-B603-37BE3C2A247D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4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Findings: </a:t>
            </a:r>
            <a:r>
              <a:rPr lang="en-US" b="1" dirty="0"/>
              <a:t>Barriers to Entry | </a:t>
            </a:r>
            <a:r>
              <a:rPr lang="en-US" sz="2000" b="1" dirty="0"/>
              <a:t>Log In/Register/Start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75" y="655000"/>
            <a:ext cx="4124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All participants chose not to register.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The value in registering wasn’t explained up to this point, before or after, of using the app.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Most participants who used Encircle would exit if forced to sign in/register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All participants stated or intimated that they would only use the app if they could try it before registering.</a:t>
            </a:r>
          </a:p>
          <a:p>
            <a:pPr marL="346075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j-lt"/>
              </a:rPr>
              <a:t>P2</a:t>
            </a:r>
            <a:r>
              <a:rPr lang="en-US" sz="1100" b="1" dirty="0">
                <a:latin typeface="+mj-lt"/>
              </a:rPr>
              <a:t> </a:t>
            </a:r>
            <a:r>
              <a:rPr lang="en-US" sz="1100" i="1" dirty="0">
                <a:latin typeface="+mj-lt"/>
              </a:rPr>
              <a:t>“I would not do this unless it was my own insurance company. I would close out and find something else. I'm not a fan and the second you open it up it wants your name , address, phone…I'm tired of the spam-I would just close it out.”</a:t>
            </a:r>
          </a:p>
          <a:p>
            <a:pPr marL="346075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j-lt"/>
              </a:rPr>
              <a:t>P3</a:t>
            </a:r>
            <a:r>
              <a:rPr lang="en-US" sz="1100" i="1" dirty="0">
                <a:latin typeface="+mj-lt"/>
              </a:rPr>
              <a:t> “I usually only get free apps-at least to start, bc if I download and don't like, I can just delete and look for a different one.”</a:t>
            </a:r>
          </a:p>
          <a:p>
            <a:endParaRPr lang="en-US" sz="1100" i="1" dirty="0">
              <a:latin typeface="+mj-lt"/>
            </a:endParaRPr>
          </a:p>
          <a:p>
            <a:r>
              <a:rPr lang="en-US" sz="1800" dirty="0">
                <a:latin typeface="+mj-lt"/>
                <a:hlinkClick r:id="rId2" action="ppaction://hlinksldjump"/>
              </a:rPr>
              <a:t>Recommendation</a:t>
            </a:r>
            <a:endParaRPr lang="en-US" sz="1800" dirty="0">
              <a:latin typeface="+mj-lt"/>
            </a:endParaRPr>
          </a:p>
        </p:txBody>
      </p:sp>
      <p:pic>
        <p:nvPicPr>
          <p:cNvPr id="8" name="Picture 7" descr="C:\Users\n0225320\Documents\Usability Tests\2015_10_Oct_HomeGalleryVsEncircle+\Pictures\Photo Oct 01, 4 19 57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56315"/>
            <a:ext cx="1884724" cy="3352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9" name="Picture 8" descr="C:\Users\n0225320\Documents\Usability Tests\2015_10_Oct_HomeGalleryVsEncircle+\Pictures\Photo Sep 29, 11 28 56 A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93871"/>
            <a:ext cx="1869835" cy="3317703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10" name="Google Shape;73;p11">
            <a:extLst>
              <a:ext uri="{FF2B5EF4-FFF2-40B4-BE49-F238E27FC236}">
                <a16:creationId xmlns:a16="http://schemas.microsoft.com/office/drawing/2014/main" id="{AE0746A4-B31C-49DA-A183-A74FF51A4B5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Executive Summary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Goals and Research Overview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Positives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Major Findings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Recommendations</a:t>
            </a:r>
          </a:p>
        </p:txBody>
      </p:sp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5133B260-89AF-4603-B646-B3008753F7F5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</a:t>
            </a:r>
            <a:r>
              <a:rPr lang="en-US" b="1" dirty="0"/>
              <a:t>|</a:t>
            </a:r>
            <a:r>
              <a:rPr lang="en-US" dirty="0"/>
              <a:t> </a:t>
            </a:r>
            <a:r>
              <a:rPr lang="en-US" b="1" dirty="0"/>
              <a:t>Access to App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45062"/>
            <a:ext cx="3581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viewing the tutorial, participants were ready to get started adding their items.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Participants had trouble knowing what exactly they were taking photos of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Some took photos of their items when they should have taken photos of rooms</a:t>
            </a:r>
          </a:p>
          <a:p>
            <a:pPr marL="457200" lvl="1" indent="-169863">
              <a:buSzPct val="80000"/>
              <a:buFont typeface="Arial" panose="020B0604020202020204" pitchFamily="34" charset="0"/>
              <a:buChar char="•"/>
            </a:pPr>
            <a:r>
              <a:rPr lang="en-US" sz="1200" i="1" dirty="0"/>
              <a:t>She thinks she is adding items but she is  taking multiple photos of her property. [P5]</a:t>
            </a:r>
            <a:br>
              <a:rPr lang="en-US" sz="1200" i="1" dirty="0"/>
            </a:br>
            <a:endParaRPr lang="en-US" sz="1200" i="1" dirty="0"/>
          </a:p>
          <a:p>
            <a:pPr marL="285750" indent="-285750"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They were then confused when they could not find the pictures of their items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66" y="721642"/>
            <a:ext cx="2154034" cy="38313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C:\Users\n0225320\Documents\Usability Tests\2015_10_Oct_HomeGalleryVsEncircle+\Pictures\Photo Oct 01, 4 20 09 P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74" y="740692"/>
            <a:ext cx="2148226" cy="3812258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64DCBE79-4442-40D3-938D-1A8DCBF1DEE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5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 </a:t>
            </a:r>
            <a:r>
              <a:rPr lang="en-US" b="1" dirty="0"/>
              <a:t>| Wayfinding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" y="729297"/>
            <a:ext cx="3819525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Navigation, Organization, Wayfinding 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latin typeface="+mj-lt"/>
              </a:rPr>
              <a:t>It was difficult for Ps to know where they were in the app and where they could go next.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Several participants were confused as to whether they were working with a property, room, or item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Several P’s took pictures in the room or property level, thinking that they were taking pictures of items. </a:t>
            </a:r>
          </a:p>
          <a:p>
            <a:pPr marL="346075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Later on, they would wonder where these photos were, and assumed they were lost </a:t>
            </a:r>
          </a:p>
          <a:p>
            <a:pPr marL="346075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i="1" dirty="0">
                <a:latin typeface="+mj-lt"/>
              </a:rPr>
              <a:t>P5 [tapping “Add Item”] “This is not working for some reason. Is this supposed to work?”</a:t>
            </a:r>
            <a:endParaRPr lang="en-US" dirty="0"/>
          </a:p>
        </p:txBody>
      </p:sp>
      <p:pic>
        <p:nvPicPr>
          <p:cNvPr id="6" name="Picture 5" descr="C:\Users\n0225320\Documents\Usability Tests\2015_10_Oct_HomeGalleryVsEncircle+\Pictures\Photo Oct 01, 4 37 18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8" y="779789"/>
            <a:ext cx="2126192" cy="377316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2" name="Picture 11" descr="C:\Users\n0225320\Documents\Usability Tests\2015_10_Oct_HomeGalleryVsEncircle+\Pictures\Photo Sep 29, 11 19 54 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0" y="779789"/>
            <a:ext cx="2120695" cy="377316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8" name="Google Shape;73;p11">
            <a:extLst>
              <a:ext uri="{FF2B5EF4-FFF2-40B4-BE49-F238E27FC236}">
                <a16:creationId xmlns:a16="http://schemas.microsoft.com/office/drawing/2014/main" id="{7EE5A41F-3280-48C5-A230-F17A154E8865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Findings </a:t>
            </a:r>
            <a:r>
              <a:rPr lang="en-US" b="1" dirty="0"/>
              <a:t>|</a:t>
            </a:r>
            <a:r>
              <a:rPr lang="en-US" dirty="0"/>
              <a:t> </a:t>
            </a:r>
            <a:r>
              <a:rPr lang="en-US" b="1" dirty="0"/>
              <a:t>Conceptual vs. Mental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20437"/>
            <a:ext cx="39590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Participants wanted more flexibility in how they could add in their item photos</a:t>
            </a:r>
          </a:p>
          <a:p>
            <a:endParaRPr lang="en-US" sz="1600" dirty="0">
              <a:latin typeface="+mj-lt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Several Ps would group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items by category, rather than by room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Participants suggested these categories: 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Jewelry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Electronics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Clothing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Furniture</a:t>
            </a:r>
            <a:endParaRPr lang="en-US" sz="1400" b="1" dirty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>
              <a:latin typeface="+mj-lt"/>
            </a:endParaRPr>
          </a:p>
          <a:p>
            <a:pPr lvl="0"/>
            <a:endParaRPr lang="en-US" sz="14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1"/>
            <a:endParaRPr lang="en-US" sz="1400" dirty="0">
              <a:latin typeface="Trebuchet MS" panose="020B0603020202020204" pitchFamily="34" charset="0"/>
            </a:endParaRPr>
          </a:p>
          <a:p>
            <a:pPr lvl="1">
              <a:buSzPct val="80000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C:\Users\n0225320\Documents\Usability Tests\2015_10_Oct_HomeGalleryVsEncircle+\Pictures\Photo Oct 01, 4 35 16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52" y="775187"/>
            <a:ext cx="2123285" cy="3777764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9" name="Picture 8" descr="C:\Users\n0225320\Documents\Usability Tests\2015_10_Oct_HomeGalleryVsEncircle+\Pictures\Photo Oct 01, 4 36 01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49" y="787667"/>
            <a:ext cx="2116268" cy="3765283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10" name="Google Shape;73;p11">
            <a:extLst>
              <a:ext uri="{FF2B5EF4-FFF2-40B4-BE49-F238E27FC236}">
                <a16:creationId xmlns:a16="http://schemas.microsoft.com/office/drawing/2014/main" id="{CA248A50-FB57-49BC-BFB7-BF4BC9C9FF4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460" y="707258"/>
            <a:ext cx="3086670" cy="34932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latin typeface="+mj-lt"/>
              </a:rPr>
              <a:t>Participants found the process lengthy and prescriptive.</a:t>
            </a:r>
          </a:p>
          <a:p>
            <a:pPr marL="0" lvl="1"/>
            <a:r>
              <a:rPr lang="en-US" sz="1600" dirty="0">
                <a:latin typeface="+mj-lt"/>
              </a:rPr>
              <a:t> </a:t>
            </a:r>
          </a:p>
          <a:p>
            <a:pPr marL="2857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They were forced into a method of adding their property first, then categorization, then adding item details.</a:t>
            </a:r>
          </a:p>
          <a:p>
            <a:pPr marL="2857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P’s use demonstrated inflexibility in the add item process.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457200" lvl="2" indent="-169863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P1</a:t>
            </a:r>
            <a:r>
              <a:rPr lang="en-US" sz="1200" dirty="0">
                <a:latin typeface="+mj-lt"/>
              </a:rPr>
              <a:t> theorized the ideal process: </a:t>
            </a:r>
            <a:r>
              <a:rPr lang="en-US" sz="1200" i="1" dirty="0">
                <a:latin typeface="+mj-lt"/>
              </a:rPr>
              <a:t>“Would try to make it as simple as possible.. would list things in bedroom, kitchen...Would organize by room.”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Conceptual Model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 descr="C:\Users\n0225320\Documents\Usability Tests\2015_10_Oct_HomeGalleryVsEncircle+\Pictures\Photo Sep 29, 11 20 18 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750"/>
            <a:ext cx="1178492" cy="209136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7" name="Picture 6" descr="C:\Users\n0225320\Documents\Usability Tests\2015_10_Oct_HomeGalleryVsEncircle+\Pictures\Photo Oct 01, 4 34 42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75" y="285749"/>
            <a:ext cx="1178492" cy="2091362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0" name="Picture 9" descr="C:\Users\n0225320\Documents\Usability Tests\2015_10_Oct_HomeGalleryVsEncircle+\Pictures\Photo Oct 01, 4 36 01 P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95550"/>
            <a:ext cx="1175445" cy="2091362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2" name="Picture 11" descr="C:\Users\n0225320\Documents\Usability Tests\2015_10_Oct_HomeGalleryVsEncircle+\Pictures\Photo Oct 01, 4 35 16 P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41" y="285749"/>
            <a:ext cx="1175445" cy="2091362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3" name="Picture 12" descr="C:\Users\n0225320\Documents\Usability Tests\2015_10_Oct_HomeGalleryVsEncircle+\Pictures\Photo Oct 01, 4 36 49 P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21" y="2495550"/>
            <a:ext cx="1175445" cy="2085956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4" name="Picture 13" descr="C:\Users\n0225320\Documents\Usability Tests\2015_10_Oct_HomeGalleryVsEncircle+\Pictures\Photo Oct 01, 4 36 56 PM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41" y="2495550"/>
            <a:ext cx="1175445" cy="2085956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15" name="Google Shape;73;p11">
            <a:extLst>
              <a:ext uri="{FF2B5EF4-FFF2-40B4-BE49-F238E27FC236}">
                <a16:creationId xmlns:a16="http://schemas.microsoft.com/office/drawing/2014/main" id="{7D1BF0F9-32A6-49E0-8924-12984F874F5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458" y="694313"/>
            <a:ext cx="3344342" cy="39703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1400" dirty="0">
                <a:latin typeface="+mj-lt"/>
              </a:rPr>
              <a:t>Participants had unique expectations of how the “Add Item” process should flow:</a:t>
            </a:r>
          </a:p>
          <a:p>
            <a:pPr marL="0" lvl="1">
              <a:spcAft>
                <a:spcPts val="1200"/>
              </a:spcAft>
            </a:pPr>
            <a:r>
              <a:rPr lang="en-US" sz="1400" b="1" dirty="0">
                <a:latin typeface="+mj-lt"/>
              </a:rPr>
              <a:t>Method #1</a:t>
            </a:r>
            <a:r>
              <a:rPr lang="en-US" sz="1400" dirty="0">
                <a:latin typeface="+mj-lt"/>
              </a:rPr>
              <a:t>: Add item by item </a:t>
            </a:r>
          </a:p>
          <a:p>
            <a:pPr marL="0" lvl="1">
              <a:spcAft>
                <a:spcPts val="1200"/>
              </a:spcAft>
            </a:pPr>
            <a:r>
              <a:rPr lang="en-US" sz="1400" b="1" dirty="0">
                <a:latin typeface="+mj-lt"/>
              </a:rPr>
              <a:t>Method #2</a:t>
            </a:r>
            <a:r>
              <a:rPr lang="en-US" sz="1400" dirty="0">
                <a:latin typeface="+mj-lt"/>
              </a:rPr>
              <a:t>: Bulk take photos or notes of all items, add details later.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+mj-lt"/>
              </a:rPr>
              <a:t>P1</a:t>
            </a:r>
            <a:r>
              <a:rPr lang="en-US" sz="1200" i="1" dirty="0">
                <a:latin typeface="+mj-lt"/>
              </a:rPr>
              <a:t> She said she would add all pics first, then sit down and type info in.</a:t>
            </a:r>
            <a:endParaRPr lang="en-US" sz="1200" dirty="0">
              <a:latin typeface="+mj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+mj-lt"/>
              </a:rPr>
              <a:t>P2</a:t>
            </a:r>
            <a:r>
              <a:rPr lang="en-US" sz="1200" i="1" dirty="0">
                <a:latin typeface="+mj-lt"/>
              </a:rPr>
              <a:t> “I would do my [item] category… Not by room.”</a:t>
            </a:r>
            <a:endParaRPr lang="en-US" sz="1200" dirty="0">
              <a:latin typeface="+mj-lt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+mj-lt"/>
              </a:rPr>
              <a:t>P4</a:t>
            </a:r>
            <a:r>
              <a:rPr lang="en-US" sz="1200" i="1" dirty="0">
                <a:latin typeface="+mj-lt"/>
              </a:rPr>
              <a:t> “I think this app would walk me through the process. You might go room by room. And it would give you a checklist for each room, like china, antique chair, etc. for the dining room.”</a:t>
            </a:r>
            <a:endParaRPr lang="en-US" sz="1200" dirty="0">
              <a:latin typeface="+mj-lt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Mental Model</a:t>
            </a:r>
            <a:endParaRPr lang="en-US" dirty="0">
              <a:latin typeface="Trebuchet MS" panose="020B0603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9B0528-6B65-481C-8C9A-7F077DDE54F6}"/>
              </a:ext>
            </a:extLst>
          </p:cNvPr>
          <p:cNvGrpSpPr/>
          <p:nvPr/>
        </p:nvGrpSpPr>
        <p:grpSpPr>
          <a:xfrm>
            <a:off x="3916275" y="194409"/>
            <a:ext cx="5075325" cy="4430853"/>
            <a:chOff x="3700762" y="57150"/>
            <a:chExt cx="5369239" cy="468744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62E60D5-B7F3-40D5-BA72-F91B9C2E0FF1}"/>
                </a:ext>
              </a:extLst>
            </p:cNvPr>
            <p:cNvGrpSpPr/>
            <p:nvPr/>
          </p:nvGrpSpPr>
          <p:grpSpPr>
            <a:xfrm>
              <a:off x="3700762" y="63467"/>
              <a:ext cx="5369239" cy="4681128"/>
              <a:chOff x="3700762" y="63467"/>
              <a:chExt cx="5369239" cy="4681128"/>
            </a:xfrm>
          </p:grpSpPr>
          <p:pic>
            <p:nvPicPr>
              <p:cNvPr id="30" name="Picture 29" descr="C:\Users\n0225320\Documents\Usability Tests\2015_10_Oct_HomeGalleryVsEncircle+\Pictures\Photo Sep 29, 11 20 18 AM.png">
                <a:extLst>
                  <a:ext uri="{FF2B5EF4-FFF2-40B4-BE49-F238E27FC236}">
                    <a16:creationId xmlns:a16="http://schemas.microsoft.com/office/drawing/2014/main" id="{967C2C0F-8E10-46A2-9F0D-24A5F9E957B6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5755" y="63468"/>
                <a:ext cx="1307351" cy="232003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1" name="Picture 30" descr="C:\Users\n0225320\Documents\Usability Tests\2015_10_Oct_HomeGalleryVsEncircle+\Pictures\Photo Oct 01, 4 34 42 PM.png">
                <a:extLst>
                  <a:ext uri="{FF2B5EF4-FFF2-40B4-BE49-F238E27FC236}">
                    <a16:creationId xmlns:a16="http://schemas.microsoft.com/office/drawing/2014/main" id="{2B153115-0CA8-4EBC-8963-7980E17D96A7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650" y="63467"/>
                <a:ext cx="1307351" cy="23200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2" name="Picture 31" descr="C:\Users\n0225320\Documents\Usability Tests\2015_10_Oct_HomeGalleryVsEncircle+\Pictures\Photo Sep 29, 11 19 54 AM.png">
                <a:extLst>
                  <a:ext uri="{FF2B5EF4-FFF2-40B4-BE49-F238E27FC236}">
                    <a16:creationId xmlns:a16="http://schemas.microsoft.com/office/drawing/2014/main" id="{18C66DBC-8CD3-4C84-9F0B-174DA8563846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936" y="64113"/>
                <a:ext cx="1303971" cy="23200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3" name="Picture 32" descr="C:\Users\n0225320\Documents\Usability Tests\2015_10_Oct_HomeGalleryVsEncircle+\Pictures\Photo Oct 01, 4 36 01 PM.png">
                <a:extLst>
                  <a:ext uri="{FF2B5EF4-FFF2-40B4-BE49-F238E27FC236}">
                    <a16:creationId xmlns:a16="http://schemas.microsoft.com/office/drawing/2014/main" id="{28783269-9578-4406-AB27-B68F011F175D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3259" y="2417683"/>
                <a:ext cx="1303971" cy="23200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4" name="Picture 33" descr="C:\Users\n0225320\Documents\Usability Tests\2015_10_Oct_HomeGalleryVsEncircle+\Pictures\Photo Oct 01, 4 20 09 PM.png">
                <a:extLst>
                  <a:ext uri="{FF2B5EF4-FFF2-40B4-BE49-F238E27FC236}">
                    <a16:creationId xmlns:a16="http://schemas.microsoft.com/office/drawing/2014/main" id="{BF40EA50-A10E-4295-8123-3C6897ED9F23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763" y="64113"/>
                <a:ext cx="1307327" cy="23200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5" name="Picture 34" descr="C:\Users\n0225320\Documents\Usability Tests\2015_10_Oct_HomeGalleryVsEncircle+\Pictures\Photo Oct 01, 4 35 16 PM.png">
                <a:extLst>
                  <a:ext uri="{FF2B5EF4-FFF2-40B4-BE49-F238E27FC236}">
                    <a16:creationId xmlns:a16="http://schemas.microsoft.com/office/drawing/2014/main" id="{38D9FF9E-8E7C-40F2-B656-D19CD48CFA55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762" y="2424557"/>
                <a:ext cx="1303971" cy="232003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6" name="Picture 35" descr="C:\Users\n0225320\Documents\Usability Tests\2015_10_Oct_HomeGalleryVsEncircle+\Pictures\Photo Oct 01, 4 36 49 PM.png">
                <a:extLst>
                  <a:ext uri="{FF2B5EF4-FFF2-40B4-BE49-F238E27FC236}">
                    <a16:creationId xmlns:a16="http://schemas.microsoft.com/office/drawing/2014/main" id="{F4B8E287-57AB-4767-9B16-403AE1D2BCB9}"/>
                  </a:ext>
                </a:extLst>
              </p:cNvPr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5756" y="2417683"/>
                <a:ext cx="1303971" cy="231404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  <p:pic>
            <p:nvPicPr>
              <p:cNvPr id="37" name="Picture 36" descr="C:\Users\n0225320\Documents\Usability Tests\2015_10_Oct_HomeGalleryVsEncircle+\Pictures\Photo Oct 01, 4 36 56 PM.png">
                <a:extLst>
                  <a:ext uri="{FF2B5EF4-FFF2-40B4-BE49-F238E27FC236}">
                    <a16:creationId xmlns:a16="http://schemas.microsoft.com/office/drawing/2014/main" id="{136EF7BA-0473-408B-96A4-5C3BCEF2A60E}"/>
                  </a:ext>
                </a:extLst>
              </p:cNvPr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6030" y="2419350"/>
                <a:ext cx="1303971" cy="231404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  <a:effectLst/>
            </p:spPr>
          </p:pic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97311F-4B3F-4010-9DB1-742C2F390CBE}"/>
                </a:ext>
              </a:extLst>
            </p:cNvPr>
            <p:cNvCxnSpPr/>
            <p:nvPr/>
          </p:nvCxnSpPr>
          <p:spPr>
            <a:xfrm>
              <a:off x="3756972" y="57150"/>
              <a:ext cx="1243596" cy="220941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D37B783-B1BC-49CE-A693-182158811520}"/>
                </a:ext>
              </a:extLst>
            </p:cNvPr>
            <p:cNvCxnSpPr/>
            <p:nvPr/>
          </p:nvCxnSpPr>
          <p:spPr>
            <a:xfrm>
              <a:off x="5105400" y="2415395"/>
              <a:ext cx="1213321" cy="221375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7E250C-F4AF-4172-86D0-F767F041DC92}"/>
                </a:ext>
              </a:extLst>
            </p:cNvPr>
            <p:cNvCxnSpPr/>
            <p:nvPr/>
          </p:nvCxnSpPr>
          <p:spPr>
            <a:xfrm>
              <a:off x="6400800" y="57150"/>
              <a:ext cx="1243596" cy="220941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110E32-1DC7-46D5-A863-570339D3E84C}"/>
                </a:ext>
              </a:extLst>
            </p:cNvPr>
            <p:cNvCxnSpPr/>
            <p:nvPr/>
          </p:nvCxnSpPr>
          <p:spPr>
            <a:xfrm>
              <a:off x="5064239" y="97407"/>
              <a:ext cx="1243596" cy="2209417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Google Shape;73;p11">
            <a:extLst>
              <a:ext uri="{FF2B5EF4-FFF2-40B4-BE49-F238E27FC236}">
                <a16:creationId xmlns:a16="http://schemas.microsoft.com/office/drawing/2014/main" id="{72D225EC-7549-474C-A402-F68A4C6538DE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81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Executive Summary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Goals and Research Overview 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Positives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Major Findings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Recommendations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F920D98A-EA34-4A32-9E9E-C5C4662C7C95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2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Recap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666750"/>
            <a:ext cx="3733799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C00000"/>
                </a:solidFill>
              </a:rPr>
              <a:t>Major Findings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After running 4 Home Gallery usability tests, it is our continued recommendation that the Home Gallery app needs to be simplified and streamlined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Otherwise, the user base will continue to erode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08" y="742950"/>
            <a:ext cx="2207292" cy="391794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17" y="743855"/>
            <a:ext cx="2206783" cy="39170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1BF96894-765A-4CDF-ABA0-C8C4C3C40288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Recap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666750"/>
            <a:ext cx="5867399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C00000"/>
                </a:solidFill>
              </a:rPr>
              <a:t>Major Findings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There are too many barriers to entry, which will prevent widespread adoption. These barriers to entry include: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sheer amount of time it takes a homeowner, condo owner, or renter to catalog all their personal property items of value</a:t>
            </a:r>
          </a:p>
          <a:p>
            <a:pPr marL="573088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“You want me to take a pic of my electric mixer? I would not do that… My biggest gripe with both apps is they are too time consuming.  I don't have the time for anything like this.” [P2]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amount of time it takes a user to find receipts or look up the value of items </a:t>
            </a:r>
          </a:p>
          <a:p>
            <a:pPr marL="573088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“Purchase date: exact date is…. I would know year, but not the exact day and month – this makes you pick the exact date. Without receipt, I wouldn't know that information. Date would be important in terms of depreciation and things like that.” [P3]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958" t="24653" r="54578" b="60783"/>
          <a:stretch/>
        </p:blipFill>
        <p:spPr>
          <a:xfrm>
            <a:off x="6332220" y="1047750"/>
            <a:ext cx="2430780" cy="25146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Google Shape;73;p11">
            <a:extLst>
              <a:ext uri="{FF2B5EF4-FFF2-40B4-BE49-F238E27FC236}">
                <a16:creationId xmlns:a16="http://schemas.microsoft.com/office/drawing/2014/main" id="{43F7F603-CEEB-4A88-A724-DA8109F6781F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24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Recap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666750"/>
            <a:ext cx="6172199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C00000"/>
                </a:solidFill>
              </a:rPr>
              <a:t>Major Findings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sz="1600" dirty="0"/>
              <a:t>The app name (Home Gallery) is not intuitive to users. None of our participants could find the app in the App Store when given Task 1.</a:t>
            </a:r>
          </a:p>
          <a:p>
            <a:pPr marL="573088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“‘Home Gallery’ doesn’t make sense to me. It’s more like photographs than something that would help me with this task.” [P7]</a:t>
            </a:r>
            <a:br>
              <a:rPr lang="en-US" sz="1200" i="1" dirty="0"/>
            </a:br>
            <a:endParaRPr lang="en-US" sz="1200" i="1" dirty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4"/>
            </a:pPr>
            <a:r>
              <a:rPr lang="en-US" sz="1600" dirty="0"/>
              <a:t>Our app has only 4 reviews, with an average of 1.75 stars. Participants looked at the reviews and considered them important. Many participants commented on the low number of reviews; they concentrated on the negative reviews.</a:t>
            </a:r>
          </a:p>
          <a:p>
            <a:pPr marL="573088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1" dirty="0"/>
              <a:t>“It only has 4 reviews of 1-2 stars. So I would probably pass on it.” [P7]</a:t>
            </a:r>
          </a:p>
        </p:txBody>
      </p:sp>
      <p:pic>
        <p:nvPicPr>
          <p:cNvPr id="6" name="Picture 5" descr="C:\Users\n0225320\Documents\Usability Tests\2015_10_Oct_HomeGalleryVsEncircle+\Pictures\Photo Oct 01, 4 11 11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9657"/>
            <a:ext cx="2122854" cy="37701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8" name="Google Shape;73;p11">
            <a:extLst>
              <a:ext uri="{FF2B5EF4-FFF2-40B4-BE49-F238E27FC236}">
                <a16:creationId xmlns:a16="http://schemas.microsoft.com/office/drawing/2014/main" id="{F4CB042F-0086-4AF2-886F-D14BDEF51790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3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Recap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1" y="666750"/>
            <a:ext cx="4380121" cy="402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C00000"/>
                </a:solidFill>
              </a:rPr>
              <a:t>Major Findings</a:t>
            </a:r>
          </a:p>
          <a:p>
            <a:pPr marL="342900" indent="-342900">
              <a:spcAft>
                <a:spcPts val="1400"/>
              </a:spcAft>
              <a:buFont typeface="+mj-lt"/>
              <a:buAutoNum type="arabicPeriod" startAt="5"/>
            </a:pPr>
            <a:r>
              <a:rPr lang="en-US" sz="1400" dirty="0"/>
              <a:t>Step 1 in app: a 9-screen tutorial on first opening Home Gallery. A 9-screen tutorial makes the app seem complicated. Most iPhone and iPad users assume apps are intuitive and want to get started using them right away</a:t>
            </a:r>
          </a:p>
          <a:p>
            <a:pPr marL="342900" indent="-342900">
              <a:spcAft>
                <a:spcPts val="1400"/>
              </a:spcAft>
              <a:buFont typeface="+mj-lt"/>
              <a:buAutoNum type="arabicPeriod" startAt="5"/>
            </a:pPr>
            <a:r>
              <a:rPr lang="en-US" sz="1400" dirty="0"/>
              <a:t>Step 2 in app: a text-heavy intro screen that invites users to register or get started (without registering). Every participant wanted to try the app first before registering. The benefits of registering aren’t clear</a:t>
            </a:r>
          </a:p>
          <a:p>
            <a:pPr marL="342900" indent="-342900">
              <a:spcAft>
                <a:spcPts val="1400"/>
              </a:spcAft>
              <a:buFont typeface="+mj-lt"/>
              <a:buAutoNum type="arabicPeriod" startAt="5"/>
            </a:pPr>
            <a:r>
              <a:rPr lang="en-US" sz="1400" dirty="0"/>
              <a:t>Step 3 in app: entering Property information. What is the value of entering Property information to the user? This issue generates confusion. We believe it is there for edge cases – users with multiple properties</a:t>
            </a:r>
          </a:p>
        </p:txBody>
      </p:sp>
      <p:pic>
        <p:nvPicPr>
          <p:cNvPr id="6" name="Picture 5" descr="C:\Users\n0225320\Documents\Usability Tests\2015_10_Oct_HomeGalleryVsEncircle+\Pictures\Photo Sep 29, 11 18 35 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1189511" cy="2110557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8" name="Picture 7" descr="C:\Users\n0225320\Documents\Usability Tests\2015_10_Oct_HomeGalleryVsEncircle+\Pictures\Photo Oct 01, 4 20 09 P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19150"/>
            <a:ext cx="1200043" cy="2129607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2" name="Picture 11" descr="C:\Users\n0225320\Documents\Usability Tests\2015_10_Oct_HomeGalleryVsEncircle+\Pictures\Photo Sep 29, 11 18 46 AM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88"/>
          <a:stretch/>
        </p:blipFill>
        <p:spPr bwMode="auto">
          <a:xfrm>
            <a:off x="5029200" y="2453640"/>
            <a:ext cx="1194972" cy="213546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n0225320\Documents\Usability Tests\2015_10_Oct_HomeGalleryVsEncircle+\Pictures\Photo Oct 01, 4 19 53 P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838200"/>
            <a:ext cx="1186416" cy="21105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4" name="Picture 13" descr="C:\Users\n0225320\Documents\Usability Tests\2015_10_Oct_HomeGalleryVsEncircle+\Pictures\Photo Oct 01, 4 19 57 PM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73" y="2457008"/>
            <a:ext cx="1198521" cy="21320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Google Shape;73;p11">
            <a:extLst>
              <a:ext uri="{FF2B5EF4-FFF2-40B4-BE49-F238E27FC236}">
                <a16:creationId xmlns:a16="http://schemas.microsoft.com/office/drawing/2014/main" id="{9C3DF499-41B2-4101-8962-12D8B7E45C7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Executive Summary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666750"/>
            <a:ext cx="252348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1" dirty="0">
                <a:solidFill>
                  <a:srgbClr val="008000"/>
                </a:solidFill>
              </a:rPr>
              <a:t>Positives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Both apps look professional and thus have credibility among consumers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Once users figure out how to add items, including taking photos and entering details, they have an easier time using the apps</a:t>
            </a:r>
          </a:p>
        </p:txBody>
      </p:sp>
      <p:pic>
        <p:nvPicPr>
          <p:cNvPr id="10" name="Picture 9" descr="C:\Users\n0225320\Documents\Usability Tests\2015_10_Oct_HomeGalleryVsEncircle+\Pictures\Photo Sep 29, 11 31 00 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42950"/>
            <a:ext cx="1380490" cy="24498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1" name="Picture 10" descr="C:\Users\n0225320\Documents\Usability Tests\2015_10_Oct_HomeGalleryVsEncircle+\Pictures\Photo Sep 29, 11 31 14 A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0750"/>
            <a:ext cx="1380490" cy="24498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7" name="Picture 16" descr="C:\Users\n0225320\Documents\Usability Tests\2015_10_Oct_HomeGalleryVsEncircle+\Pictures\Photo Oct 01, 4 20 09 PM.png">
            <a:extLst>
              <a:ext uri="{FF2B5EF4-FFF2-40B4-BE49-F238E27FC236}">
                <a16:creationId xmlns:a16="http://schemas.microsoft.com/office/drawing/2014/main" id="{98B44161-A324-4FC6-87D8-74BE3180393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08" y="2190750"/>
            <a:ext cx="1380492" cy="244983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18" name="Picture 17" descr="C:\Users\n0225320\Documents\Usability Tests\2015_10_Oct_HomeGalleryVsEncircle+\Pictures\Photo Oct 01, 4 11 11 PM.png">
            <a:extLst>
              <a:ext uri="{FF2B5EF4-FFF2-40B4-BE49-F238E27FC236}">
                <a16:creationId xmlns:a16="http://schemas.microsoft.com/office/drawing/2014/main" id="{B73886DA-D785-42E5-BE9F-D21528A8A3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10" y="742950"/>
            <a:ext cx="1380490" cy="2451735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19" name="Google Shape;73;p11">
            <a:extLst>
              <a:ext uri="{FF2B5EF4-FFF2-40B4-BE49-F238E27FC236}">
                <a16:creationId xmlns:a16="http://schemas.microsoft.com/office/drawing/2014/main" id="{8B64BF49-291C-4389-9E2E-2203BD12CC16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2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Executive Summary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Goals and Research Overview 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Positives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Major Findings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Recommendations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749F7001-7404-4705-85F8-B22D21D4605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1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</a:t>
            </a:r>
            <a:r>
              <a:rPr lang="en-US" b="1" dirty="0"/>
              <a:t>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817424"/>
            <a:ext cx="8610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b="1" dirty="0"/>
              <a:t>Consider incorporating the following: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Make the process less time consuming for users. Allow them to add items right away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Have fewer screens from opening the app to adding in items. Get users to the activity of value to them as quickly as possible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Condense the tutorial to one screen that is interactive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Guide users through the opening steps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Offer flexibility with how users can add information or pictures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Consider changing when the log in/sign up screen is shown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Make it more clear to users what the benefits of registering are, right 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1F23C1CD-9932-407A-8166-525C8F9BD586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3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Recommendation: </a:t>
            </a:r>
            <a:r>
              <a:rPr lang="en-US" b="1" dirty="0"/>
              <a:t>Barriers to Entry | </a:t>
            </a:r>
            <a:r>
              <a:rPr lang="en-US" sz="2000" b="1" dirty="0"/>
              <a:t>Download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28863"/>
            <a:ext cx="33331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The key factors for a user to download an app are as follows: </a:t>
            </a:r>
          </a:p>
          <a:p>
            <a:endParaRPr lang="en-US" sz="1600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App Content &amp; Images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User Reviews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Star Rating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</a:rPr>
              <a:t>Recent Updates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88" y="842236"/>
            <a:ext cx="4947618" cy="3710714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6A6EF3AC-41F6-4843-88D0-54CBFF96A5D7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8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: </a:t>
            </a:r>
            <a:r>
              <a:rPr lang="en-US" b="1" dirty="0"/>
              <a:t>Barriers to Entry | Reviews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764560"/>
            <a:ext cx="35909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Positive reviews will lead more users to download and try the app.</a:t>
            </a:r>
          </a:p>
          <a:p>
            <a:endParaRPr lang="en-US" sz="16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Enhance marketing in other Liberty Mutual channels, which will lead more users to leave a review</a:t>
            </a:r>
          </a:p>
          <a:p>
            <a:endParaRPr lang="en-US" sz="1400" i="1" dirty="0">
              <a:solidFill>
                <a:srgbClr val="FF0000"/>
              </a:solidFill>
              <a:latin typeface="+mj-lt"/>
            </a:endParaRPr>
          </a:p>
          <a:p>
            <a:endParaRPr lang="en-US" sz="1200" i="1" dirty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i="1" dirty="0"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pic>
        <p:nvPicPr>
          <p:cNvPr id="8" name="Picture 7" descr="C:\Users\n0225320\Documents\Usability Tests\2015_10_Oct_HomeGalleryVsEncircle+\Pictures\Photo Oct 01, 4 11 11 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3699"/>
            <a:ext cx="2133600" cy="378925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26" y="748460"/>
            <a:ext cx="2143374" cy="380449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Google Shape;73;p11">
            <a:extLst>
              <a:ext uri="{FF2B5EF4-FFF2-40B4-BE49-F238E27FC236}">
                <a16:creationId xmlns:a16="http://schemas.microsoft.com/office/drawing/2014/main" id="{C619766E-53FF-4390-892D-958CD8BCF30B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5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Recommendation: </a:t>
            </a:r>
            <a:r>
              <a:rPr lang="en-US" b="1" dirty="0"/>
              <a:t>Barriers to Entry | App Store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94313"/>
            <a:ext cx="4343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Improve the app description </a:t>
            </a:r>
            <a:r>
              <a:rPr lang="en-US" sz="1600" b="1" dirty="0">
                <a:solidFill>
                  <a:schemeClr val="bg2"/>
                </a:solidFill>
                <a:latin typeface="+mj-lt"/>
              </a:rPr>
              <a:t>in the App Store</a:t>
            </a:r>
            <a:r>
              <a:rPr lang="en-US" sz="1600" dirty="0">
                <a:latin typeface="+mj-lt"/>
              </a:rPr>
              <a:t>!</a:t>
            </a:r>
          </a:p>
          <a:p>
            <a:pPr>
              <a:spcAft>
                <a:spcPts val="900"/>
              </a:spcAft>
            </a:pPr>
            <a:endParaRPr lang="en-US" sz="1400" dirty="0">
              <a:latin typeface="+mj-lt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Improve the description of the app, as the name “Home Gallery” does not resonate with users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Cement the app value in user’s mind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Reiterate the security of the app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n-US" sz="1400" b="1" dirty="0">
                <a:latin typeface="+mj-lt"/>
                <a:hlinkClick r:id="rId2" action="ppaction://hlinksldjump"/>
              </a:rPr>
              <a:t>Back to previous linked screen</a:t>
            </a:r>
            <a:endParaRPr lang="en-US" sz="1400" b="1" dirty="0">
              <a:latin typeface="+mj-lt"/>
            </a:endParaRPr>
          </a:p>
          <a:p>
            <a:pPr lvl="1"/>
            <a:endParaRPr lang="en-US" sz="1400" i="1" dirty="0">
              <a:latin typeface="+mj-lt"/>
            </a:endParaRPr>
          </a:p>
        </p:txBody>
      </p:sp>
      <p:pic>
        <p:nvPicPr>
          <p:cNvPr id="7" name="Picture 6" descr="C:\Users\n0225320\Documents\Usability Tests\2015_10_Oct_HomeGalleryVsEncircle+\Pictures\Photo Oct 01, 4 09 52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57239"/>
            <a:ext cx="2180144" cy="387191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8" name="Google Shape;73;p11">
            <a:extLst>
              <a:ext uri="{FF2B5EF4-FFF2-40B4-BE49-F238E27FC236}">
                <a16:creationId xmlns:a16="http://schemas.microsoft.com/office/drawing/2014/main" id="{2A9D723F-5388-44D0-AE9A-EACC2A418F35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8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Recommendation: </a:t>
            </a:r>
            <a:r>
              <a:rPr lang="en-US" b="1" dirty="0"/>
              <a:t>Barriers to Entry | User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6675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Clearly identify users and make it known that both customers and non-customers of Liberty Mutual are able to use this app and can find a benefit in doing so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800" dirty="0">
                <a:latin typeface="+mj-lt"/>
                <a:hlinkClick r:id="rId2" action="ppaction://hlinksldjump"/>
              </a:rPr>
              <a:t>Back to previous linked screen</a:t>
            </a:r>
            <a:endParaRPr lang="en-US" sz="1800" dirty="0">
              <a:latin typeface="+mj-lt"/>
            </a:endParaRPr>
          </a:p>
        </p:txBody>
      </p:sp>
      <p:pic>
        <p:nvPicPr>
          <p:cNvPr id="7" name="Picture 6" descr="C:\Users\n0225320\Documents\Usability Tests\2015_10_Oct_HomeGalleryVsEncircle+\Pictures\Photo Oct 01, 4 11 11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19151"/>
            <a:ext cx="2057400" cy="3653921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95" y="2190750"/>
            <a:ext cx="3043096" cy="2282322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9" name="Google Shape;73;p11">
            <a:extLst>
              <a:ext uri="{FF2B5EF4-FFF2-40B4-BE49-F238E27FC236}">
                <a16:creationId xmlns:a16="http://schemas.microsoft.com/office/drawing/2014/main" id="{1EB80B28-BDAB-4225-8F3E-E608C9527A8A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7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Recommendation:</a:t>
            </a:r>
            <a:r>
              <a:rPr lang="en-US" b="1" dirty="0"/>
              <a:t> Barriers to Entry </a:t>
            </a:r>
            <a:r>
              <a:rPr lang="en-US" dirty="0"/>
              <a:t>| </a:t>
            </a:r>
            <a:r>
              <a:rPr lang="en-US" b="1" dirty="0"/>
              <a:t>App Value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05867"/>
            <a:ext cx="41910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Clearly describe the benefits of the app so users can understand these benefits while they are browsing in the App Store</a:t>
            </a:r>
          </a:p>
          <a:p>
            <a:endParaRPr lang="en-US" sz="1600" dirty="0"/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Move this information from within the app, to a public space, to effectively answer the user’s questions before they ask: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b="1" i="1" dirty="0"/>
              <a:t>What is this app?</a:t>
            </a:r>
          </a:p>
          <a:p>
            <a:pPr marL="628650" lvl="1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b="1" i="1" dirty="0"/>
              <a:t>What is the value of the app?</a:t>
            </a:r>
          </a:p>
          <a:p>
            <a:pPr lvl="1"/>
            <a:endParaRPr lang="en-US" sz="1400" b="1" i="1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17778" r="11110" b="33332"/>
          <a:stretch/>
        </p:blipFill>
        <p:spPr>
          <a:xfrm>
            <a:off x="4724400" y="734714"/>
            <a:ext cx="3738309" cy="3008883"/>
          </a:xfrm>
          <a:prstGeom prst="rect">
            <a:avLst/>
          </a:prstGeom>
          <a:ln>
            <a:solidFill>
              <a:srgbClr val="00B0F0"/>
            </a:solidFill>
          </a:ln>
          <a:effectLst/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C870121D-33A5-42E8-9225-68F87E13AD77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05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: </a:t>
            </a:r>
            <a:r>
              <a:rPr lang="en-US" b="1" dirty="0"/>
              <a:t>Barriers to Entry| </a:t>
            </a:r>
            <a:r>
              <a:rPr lang="en-US" sz="2000" b="1" dirty="0"/>
              <a:t>Login/Register/Start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55000"/>
            <a:ext cx="4191001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All participants chose not to register, opting to </a:t>
            </a:r>
            <a:r>
              <a:rPr lang="en-US" sz="1600" i="1" dirty="0">
                <a:latin typeface="+mj-lt"/>
              </a:rPr>
              <a:t>“try before buy”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This is a big benefit of Home Gallery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Simplify this screen, so that participants don’t feel misled or confused.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Get participants to the activity as soon as possible!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bg2"/>
              </a:solidFill>
              <a:latin typeface="+mj-lt"/>
            </a:endParaRPr>
          </a:p>
          <a:p>
            <a:endParaRPr lang="en-US" sz="1400" b="1" dirty="0">
              <a:solidFill>
                <a:schemeClr val="bg2"/>
              </a:solidFill>
              <a:latin typeface="+mj-lt"/>
            </a:endParaRPr>
          </a:p>
          <a:p>
            <a:r>
              <a:rPr lang="en-US" sz="1800" dirty="0">
                <a:solidFill>
                  <a:schemeClr val="bg2"/>
                </a:solidFill>
                <a:latin typeface="+mj-lt"/>
                <a:hlinkClick r:id="rId2" action="ppaction://hlinksldjump"/>
              </a:rPr>
              <a:t>Back to previous linked screen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 8" descr="C:\Users\n0225320\Documents\Usability Tests\2015_10_Oct_HomeGalleryVsEncircle+\Pictures\Photo Oct 01, 4 19 57 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42950"/>
            <a:ext cx="2184565" cy="3886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0D7144FE-47CD-4DBD-85AF-B193B339CEE2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8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Recommendation: </a:t>
            </a:r>
            <a:r>
              <a:rPr lang="en-US" b="1" dirty="0"/>
              <a:t>Ease of Use | Tutorial</a:t>
            </a:r>
            <a:endParaRPr lang="en-US" sz="1100" dirty="0"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67580"/>
            <a:ext cx="41910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Create a brief, succinct, informative tutorial.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Choose dynamic presentation like other apps: video, interactive, overlay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Keep tutorial content to one page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n-US" sz="1800" dirty="0">
                <a:latin typeface="+mj-lt"/>
                <a:hlinkClick r:id="rId2" action="ppaction://hlinksldjump"/>
              </a:rPr>
              <a:t>Back to previous linked screen</a:t>
            </a:r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6" name="Picture 5" descr="C:\Users\n0225320\Documents\Usability Tests\2015_10_Oct_HomeGalleryVsEncircle+\Pictures\Photo Sep 29, 11 18 35 AM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4724400" y="749689"/>
            <a:ext cx="2438400" cy="3776287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</p:pic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240C414B-784C-4088-88B2-F961A94A6381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4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r>
              <a:rPr lang="en-US" dirty="0"/>
              <a:t>Executive Summary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66675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1" dirty="0">
                <a:solidFill>
                  <a:srgbClr val="C00000"/>
                </a:solidFill>
              </a:rPr>
              <a:t>Major Findings, Home Gallery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After running 4 Home Gallery usability tests, it is our continued recommendation that the Home Gallery app needs to be simplified and streamlined.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There are too many barriers to entry, which will prevent widespread adoption. These barriers to entry include: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The sheer amount of time it takes a homeowner, condo owner, or renter to catalog all their personal property items of value (</a:t>
            </a:r>
            <a:r>
              <a:rPr lang="en-US" sz="1200" b="1" i="1" dirty="0"/>
              <a:t>we can’t control this</a:t>
            </a:r>
            <a:r>
              <a:rPr lang="en-US" sz="1200" dirty="0"/>
              <a:t>)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The amount of time it takes a user to find receipts or look up the value of items (</a:t>
            </a:r>
            <a:r>
              <a:rPr lang="en-US" sz="1200" b="1" i="1" dirty="0"/>
              <a:t>again, we can’t control this</a:t>
            </a:r>
            <a:r>
              <a:rPr lang="en-US" sz="1200" dirty="0"/>
              <a:t>)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An app name (Home Gallery) that is not intuitive to users. Our participants could not find the app in the App Store.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Step 1 in app: a 9-screen tutorial on first opening Home Gallery. A 9-screen tutorial makes the app seem complicated. Most iPhone and iPad users assume apps are intuitive and want start using them right away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Step 2 in app: a text-heavy intro screen that invites users to register or get started (without registering). Every participant wanted to try the app first before registering. The benefits of registering aren’t clear.</a:t>
            </a:r>
          </a:p>
          <a:p>
            <a:pPr marL="685800" lvl="1" indent="-342900">
              <a:spcAft>
                <a:spcPts val="900"/>
              </a:spcAft>
              <a:buFont typeface="+mj-lt"/>
              <a:buAutoNum type="arabicPeriod"/>
            </a:pPr>
            <a:r>
              <a:rPr lang="en-US" sz="1200" dirty="0"/>
              <a:t>Step 3 in app: entering Property information. What is the value to the user? This is a user </a:t>
            </a:r>
            <a:r>
              <a:rPr lang="en-US" sz="1200" dirty="0" err="1"/>
              <a:t>interace</a:t>
            </a:r>
            <a:r>
              <a:rPr lang="en-US" sz="1200" dirty="0"/>
              <a:t> issue that generates confusion. We believe it is there for edge cases – for people with multiple properties.</a:t>
            </a:r>
          </a:p>
        </p:txBody>
      </p:sp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78C61F77-590E-4AA8-AD38-AC0FEECE175F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8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05978"/>
            <a:ext cx="8305800" cy="365522"/>
          </a:xfrm>
        </p:spPr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Agenda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800100"/>
            <a:ext cx="800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Executive Summary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Goals and Research Overview</a:t>
            </a: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Positives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Major Findings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Recommendations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D321DB74-B085-43E7-ABDA-78ED42E7E46C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4176" y="742950"/>
            <a:ext cx="8465024" cy="3810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This usability study assessed the LM Home Gallery and Encircle applications for cataloging personal possessions or taking a home inventory. </a:t>
            </a:r>
            <a:endParaRPr lang="en-US" sz="1100" b="1" dirty="0"/>
          </a:p>
          <a:p>
            <a:pPr>
              <a:lnSpc>
                <a:spcPct val="150000"/>
              </a:lnSpc>
              <a:buSzPct val="100000"/>
            </a:pPr>
            <a:r>
              <a:rPr lang="en-US" sz="1400" dirty="0"/>
              <a:t>Can users find the apps in the App Store?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1400" dirty="0"/>
              <a:t>What are the major usability problems that Home Gallery may have? That Encircle may have?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1400" dirty="0"/>
              <a:t>What are the barriers to use?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1400" dirty="0"/>
              <a:t>What are the usability issues?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1400" dirty="0"/>
              <a:t>In the comparison of ease of use of Home Gallery vs Encircle, what are the key differentiating factors/usability issues? How big of an impact are these issues to preventing adoption and use?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7150" algn="l"/>
              </a:tabLst>
            </a:pPr>
            <a:r>
              <a:rPr lang="en-US" sz="2800" b="1" dirty="0"/>
              <a:t>Goals of Study</a:t>
            </a:r>
          </a:p>
        </p:txBody>
      </p:sp>
      <p:sp>
        <p:nvSpPr>
          <p:cNvPr id="6" name="Google Shape;73;p11">
            <a:extLst>
              <a:ext uri="{FF2B5EF4-FFF2-40B4-BE49-F238E27FC236}">
                <a16:creationId xmlns:a16="http://schemas.microsoft.com/office/drawing/2014/main" id="{5E8CFAF8-A781-4566-9AF5-6878C1331BE1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4176" y="666750"/>
            <a:ext cx="8388824" cy="3810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8 Participants</a:t>
            </a:r>
          </a:p>
          <a:p>
            <a:pPr>
              <a:buSzPct val="100000"/>
            </a:pPr>
            <a:r>
              <a:rPr lang="en-US" sz="1200" dirty="0"/>
              <a:t>College Degree and higher</a:t>
            </a:r>
          </a:p>
          <a:p>
            <a:pPr>
              <a:buSzPct val="100000"/>
            </a:pPr>
            <a:r>
              <a:rPr lang="en-US" sz="1200" dirty="0"/>
              <a:t>Income: $65,000+</a:t>
            </a:r>
          </a:p>
          <a:p>
            <a:pPr lvl="0" fontAlgn="base">
              <a:buSzPct val="100000"/>
            </a:pPr>
            <a:r>
              <a:rPr lang="en-US" sz="1200" dirty="0"/>
              <a:t>Has a current homeowners or renters policy and is the insurance decision maker </a:t>
            </a:r>
          </a:p>
          <a:p>
            <a:pPr marL="0" lvl="0" indent="0" fontAlgn="base">
              <a:buNone/>
            </a:pPr>
            <a:r>
              <a:rPr lang="en-US" sz="1400" b="1" dirty="0"/>
              <a:t>Primary Target</a:t>
            </a:r>
          </a:p>
          <a:p>
            <a:pPr marL="685800" lvl="1" fontAlgn="base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Recruit 5 iPad and 3 iPhone users who are experienced downloading and using productivity apps for the iPad and iPhone</a:t>
            </a:r>
          </a:p>
          <a:p>
            <a:pPr marL="0" indent="0" fontAlgn="base">
              <a:buNone/>
            </a:pPr>
            <a:r>
              <a:rPr lang="en-US" sz="1400" b="1" dirty="0"/>
              <a:t>Secondary Target</a:t>
            </a:r>
          </a:p>
          <a:p>
            <a:pPr marL="685800" lvl="1" fontAlgn="base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Recruit 4-6 home or condo owners and 2-4 renters. Recruit 2-3 LM customers, a mix of home/condo/renters.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Participant Demographics</a:t>
            </a:r>
          </a:p>
        </p:txBody>
      </p:sp>
      <p:graphicFrame>
        <p:nvGraphicFramePr>
          <p:cNvPr id="6" name="Table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00844"/>
              </p:ext>
            </p:extLst>
          </p:nvPr>
        </p:nvGraphicFramePr>
        <p:xfrm>
          <a:off x="457200" y="3486150"/>
          <a:ext cx="7010400" cy="9982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No. of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Participants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200" b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Gender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Devices</a:t>
                      </a:r>
                    </a:p>
                  </a:txBody>
                  <a:tcPr marL="95198" marR="9519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25-29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30-39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40-49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Female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iPad 2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iPhone 6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198" marR="95198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73;p11">
            <a:extLst>
              <a:ext uri="{FF2B5EF4-FFF2-40B4-BE49-F238E27FC236}">
                <a16:creationId xmlns:a16="http://schemas.microsoft.com/office/drawing/2014/main" id="{0AC8930A-DA05-4711-A693-E17941FF1441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Likert Scales, Post-Task Questions: </a:t>
            </a:r>
            <a:r>
              <a:rPr lang="en-US" b="1" dirty="0"/>
              <a:t>Home Gallery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74295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Question: How likely or unlikely would you be to use an app such as Home Gallery in the future?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56737"/>
              </p:ext>
            </p:extLst>
          </p:nvPr>
        </p:nvGraphicFramePr>
        <p:xfrm>
          <a:off x="444925" y="3257550"/>
          <a:ext cx="8165675" cy="7655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6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356"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bg2"/>
                          </a:solidFill>
                        </a:rPr>
                        <a:t>       Not at All </a:t>
                      </a:r>
                    </a:p>
                    <a:p>
                      <a:r>
                        <a:rPr lang="en-US" sz="1100" b="0" i="1" dirty="0">
                          <a:solidFill>
                            <a:schemeClr val="bg2"/>
                          </a:solidFill>
                        </a:rPr>
                        <a:t>          Likely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How likely</a:t>
                      </a:r>
                      <a:r>
                        <a:rPr lang="en-US" sz="1200" b="1" baseline="0" dirty="0">
                          <a:solidFill>
                            <a:schemeClr val="bg2"/>
                          </a:solidFill>
                        </a:rPr>
                        <a:t> or unlikely would you be to use such an app in the future?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900"/>
                        </a:spcBef>
                        <a:buNone/>
                      </a:pPr>
                      <a:endParaRPr lang="en-US" sz="1400" b="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>
                          <a:solidFill>
                            <a:schemeClr val="bg2"/>
                          </a:solidFill>
                        </a:rPr>
                        <a:t>Very 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bg2"/>
                          </a:solidFill>
                        </a:rPr>
                        <a:t>Likely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/>
          </p:cNvSpPr>
          <p:nvPr/>
        </p:nvSpPr>
        <p:spPr>
          <a:xfrm>
            <a:off x="5029200" y="3943235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4456" y="4131167"/>
            <a:ext cx="4523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</a:rPr>
              <a:t>4.5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63918"/>
              </p:ext>
            </p:extLst>
          </p:nvPr>
        </p:nvGraphicFramePr>
        <p:xfrm>
          <a:off x="1295400" y="1885950"/>
          <a:ext cx="6711975" cy="636553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74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2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P1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AVG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7</a:t>
                      </a:r>
                      <a:endParaRPr lang="en-US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4.5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5D6BB2-B70F-43FC-9F2C-DFA7A458A097}"/>
              </a:ext>
            </a:extLst>
          </p:cNvPr>
          <p:cNvCxnSpPr>
            <a:cxnSpLocks/>
          </p:cNvCxnSpPr>
          <p:nvPr/>
        </p:nvCxnSpPr>
        <p:spPr>
          <a:xfrm>
            <a:off x="5105400" y="3638550"/>
            <a:ext cx="0" cy="25572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73;p11">
            <a:extLst>
              <a:ext uri="{FF2B5EF4-FFF2-40B4-BE49-F238E27FC236}">
                <a16:creationId xmlns:a16="http://schemas.microsoft.com/office/drawing/2014/main" id="{F452BF03-EAF6-4F36-99AC-13B5EEAA74BB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4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32D78A-10B3-4DCD-84B7-9E85168884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Likert Scales, Post-Task Questions: </a:t>
            </a:r>
            <a:r>
              <a:rPr lang="en-US" b="1" dirty="0"/>
              <a:t>Encircle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74295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Question: How likely or unlikely would you be to use an app such as Encircle in the future?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11428"/>
              </p:ext>
            </p:extLst>
          </p:nvPr>
        </p:nvGraphicFramePr>
        <p:xfrm>
          <a:off x="444925" y="3257550"/>
          <a:ext cx="8165675" cy="7655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6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356">
                <a:tc>
                  <a:txBody>
                    <a:bodyPr/>
                    <a:lstStyle/>
                    <a:p>
                      <a:r>
                        <a:rPr lang="en-US" sz="1100" b="0" i="1" dirty="0">
                          <a:solidFill>
                            <a:schemeClr val="bg2"/>
                          </a:solidFill>
                        </a:rPr>
                        <a:t>       Not at All </a:t>
                      </a:r>
                    </a:p>
                    <a:p>
                      <a:r>
                        <a:rPr lang="en-US" sz="1100" b="0" i="1" dirty="0">
                          <a:solidFill>
                            <a:schemeClr val="bg2"/>
                          </a:solidFill>
                        </a:rPr>
                        <a:t>          Likely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2"/>
                          </a:solidFill>
                        </a:rPr>
                        <a:t>How likely</a:t>
                      </a:r>
                      <a:r>
                        <a:rPr lang="en-US" sz="1200" b="1" i="0" baseline="0" dirty="0">
                          <a:solidFill>
                            <a:schemeClr val="bg2"/>
                          </a:solidFill>
                        </a:rPr>
                        <a:t> or unlikely would you be to use such an app in the future?</a:t>
                      </a:r>
                      <a:endParaRPr lang="en-US" sz="1200" b="1" i="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900"/>
                        </a:spcBef>
                        <a:buNone/>
                      </a:pPr>
                      <a:endParaRPr lang="en-US" sz="1400" b="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1" dirty="0">
                          <a:solidFill>
                            <a:schemeClr val="bg2"/>
                          </a:solidFill>
                        </a:rPr>
                        <a:t>Very 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bg2"/>
                          </a:solidFill>
                        </a:rPr>
                        <a:t>Likely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en-US" sz="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/>
          </p:cNvSpPr>
          <p:nvPr/>
        </p:nvSpPr>
        <p:spPr>
          <a:xfrm>
            <a:off x="5791200" y="3894277"/>
            <a:ext cx="182880" cy="18288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2755" y="4126621"/>
            <a:ext cx="5597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</a:rPr>
              <a:t>5.13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27328"/>
              </p:ext>
            </p:extLst>
          </p:nvPr>
        </p:nvGraphicFramePr>
        <p:xfrm>
          <a:off x="1295400" y="1885950"/>
          <a:ext cx="6711975" cy="636553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74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2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P1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P2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P3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P4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P7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P8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AVG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97" marR="11329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</a:t>
                      </a:r>
                      <a:endParaRPr lang="en-US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5.13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03E663-BEC9-485E-BE89-E03E25EE8603}"/>
              </a:ext>
            </a:extLst>
          </p:cNvPr>
          <p:cNvCxnSpPr>
            <a:cxnSpLocks/>
          </p:cNvCxnSpPr>
          <p:nvPr/>
        </p:nvCxnSpPr>
        <p:spPr>
          <a:xfrm>
            <a:off x="5867400" y="3638550"/>
            <a:ext cx="0" cy="255727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73;p11">
            <a:extLst>
              <a:ext uri="{FF2B5EF4-FFF2-40B4-BE49-F238E27FC236}">
                <a16:creationId xmlns:a16="http://schemas.microsoft.com/office/drawing/2014/main" id="{D7382BB6-CC20-4D65-B2C7-85B696FABE46}"/>
              </a:ext>
            </a:extLst>
          </p:cNvPr>
          <p:cNvSpPr txBox="1">
            <a:spLocks/>
          </p:cNvSpPr>
          <p:nvPr/>
        </p:nvSpPr>
        <p:spPr>
          <a:xfrm>
            <a:off x="2346512" y="4743777"/>
            <a:ext cx="445097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Confidential – Not for Distribution</a:t>
            </a:r>
            <a:endParaRPr lang="en-US" sz="13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67093"/>
      </p:ext>
    </p:extLst>
  </p:cSld>
  <p:clrMapOvr>
    <a:masterClrMapping/>
  </p:clrMapOvr>
</p:sld>
</file>

<file path=ppt/theme/theme1.xml><?xml version="1.0" encoding="utf-8"?>
<a:theme xmlns:a="http://schemas.openxmlformats.org/drawingml/2006/main" name="LM Brand Template 2018 Print">
  <a:themeElements>
    <a:clrScheme name="LM PRINT COLORS 2018">
      <a:dk1>
        <a:srgbClr val="343741"/>
      </a:dk1>
      <a:lt1>
        <a:srgbClr val="F5F5F5"/>
      </a:lt1>
      <a:dk2>
        <a:srgbClr val="1A1446"/>
      </a:dk2>
      <a:lt2>
        <a:srgbClr val="FFFFFF"/>
      </a:lt2>
      <a:accent1>
        <a:srgbClr val="FFD000"/>
      </a:accent1>
      <a:accent2>
        <a:srgbClr val="1A1446"/>
      </a:accent2>
      <a:accent3>
        <a:srgbClr val="78E1E1"/>
      </a:accent3>
      <a:accent4>
        <a:srgbClr val="06748C"/>
      </a:accent4>
      <a:accent5>
        <a:srgbClr val="B0B0B0"/>
      </a:accent5>
      <a:accent6>
        <a:srgbClr val="343741"/>
      </a:accent6>
      <a:hlink>
        <a:srgbClr val="06748C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co_UserResearch_January2019_v1.pptx" id="{185EF018-6550-4BF1-BFB8-97C5F8A806F3}" vid="{471F3E1B-FF52-410A-AF62-12D65F381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6f590bba-eae9-42fc-98a8-c39a8dc0d3b1" ContentTypeId="0x010100E090DE8724FCCC488CF3A0DC835CA54526" PreviousValue="false"/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p:Policy xmlns:p="office.server.policy" local="true" id="e28a14eb-9b2d-465e-96ab-54210fed2831">
  <p:Name>ISY130+</p:Name>
  <p:Description/>
  <p:Statement/>
  <p:PolicyItems>
    <p:PolicyItem featureId="Microsoft.Office.RecordsManagement.PolicyFeatures.Expiration" UniqueId="ca38599d-8ed3-49a8-a8c4-2e88df6638c1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5</number>
                  <property>_vti_ItemDeclaredRecord</property>
                  <propertyId>f9a44731-84eb-43a4-9973-cd2953ad8646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gh_x002d_Level_x0020_Findings xmlns="e688323f-6916-4c1d-b12f-533ab8829d40">MAJOR GOALS:
- Prospects. Are prospects able to shop on our site? Can they navigate to get to the shopping content they want? Can they start a quote?
- Customers. Can customers find information relating to managing their policy? Do they know how to log in?
- Can participants find the content they’re interested in? Can they easily digest that content? Do they understand how to use the show/hide functionality? Can they interact with the content the way they want to after they find it?
- Are we getting a positive brand impression from the site itself?
</High_x002d_Level_x0020_Findings>
    <Year xmlns="e688323f-6916-4c1d-b12f-533ab8829d40">2015</Year>
    <Month xmlns="e688323f-6916-4c1d-b12f-533ab8829d40">July</Month>
    <UX_x0020_Research_x0020_Method xmlns="e688323f-6916-4c1d-b12f-533ab8829d40">
      <Value>Usability Study</Value>
    </UX_x0020_Research_x0020_Method>
    <Project_x0020_Lead_x0028_s_x0029_ xmlns="e688323f-6916-4c1d-b12f-533ab8829d40">
      <UserInfo>
        <DisplayName>LM\n0172161</DisplayName>
        <AccountId>3815</AccountId>
        <AccountType/>
      </UserInfo>
    </Project_x0020_Lead_x0028_s_x0029_>
    <Application_x002f_Feature_x002f_Website xmlns="e688323f-6916-4c1d-b12f-533ab8829d40">
      <Value>LibertyMutual.com</Value>
      <Value>Mobile Apps &amp; Tablets</Value>
    </Application_x002f_Feature_x002f_Website>
    <_dlc_DocId xmlns="dbba15a3-8693-43e5-b627-bf77e7c69dc8">TRXCJDD2C2DC-556-191</_dlc_DocId>
    <_dlc_DocIdUrl xmlns="dbba15a3-8693-43e5-b627-bf77e7c69dc8">
      <Url>http://pmecollaborate/it/pmis/ITT/ITW/_layouts/DocIdRedir.aspx?ID=TRXCJDD2C2DC-556-191</Url>
      <Description>TRXCJDD2C2DC-556-191</Description>
    </_dlc_DocIdUrl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ISY130+" ma:contentTypeID="0x010100E090DE8724FCCC488CF3A0DC835CA5452600AE2586C338D82C47AFA2C23E5A6C4028" ma:contentTypeVersion="15" ma:contentTypeDescription="IT Project Management Develop" ma:contentTypeScope="" ma:versionID="d7101267801aae53f6a78d6d3855a2b0">
  <xsd:schema xmlns:xsd="http://www.w3.org/2001/XMLSchema" xmlns:xs="http://www.w3.org/2001/XMLSchema" xmlns:p="http://schemas.microsoft.com/office/2006/metadata/properties" xmlns:ns1="http://schemas.microsoft.com/sharepoint/v3" xmlns:ns2="dbba15a3-8693-43e5-b627-bf77e7c69dc8" xmlns:ns3="e688323f-6916-4c1d-b12f-533ab8829d40" targetNamespace="http://schemas.microsoft.com/office/2006/metadata/properties" ma:root="true" ma:fieldsID="dadccc983d63911afbebd7389e726f24" ns1:_="" ns2:_="" ns3:_="">
    <xsd:import namespace="http://schemas.microsoft.com/sharepoint/v3"/>
    <xsd:import namespace="dbba15a3-8693-43e5-b627-bf77e7c69dc8"/>
    <xsd:import namespace="e688323f-6916-4c1d-b12f-533ab8829d40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_dlc_DocId" minOccurs="0"/>
                <xsd:element ref="ns2:_dlc_DocIdUrl" minOccurs="0"/>
                <xsd:element ref="ns2:_dlc_DocIdPersistId" minOccurs="0"/>
                <xsd:element ref="ns3:Month"/>
                <xsd:element ref="ns3:Application_x002f_Feature_x002f_Website" minOccurs="0"/>
                <xsd:element ref="ns3:Year"/>
                <xsd:element ref="ns3:High_x002d_Level_x0020_Findings" minOccurs="0"/>
                <xsd:element ref="ns1:ItemChildCount" minOccurs="0"/>
                <xsd:element ref="ns1:FolderChildCount" minOccurs="0"/>
                <xsd:element ref="ns3:Project_x0020_Lead_x0028_s_x0029_"/>
                <xsd:element ref="ns3:UX_x0020_Research_x0020_Metho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ItemChildCount" ma:index="18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19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15a3-8693-43e5-b627-bf77e7c69dc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8323f-6916-4c1d-b12f-533ab8829d40" elementFormDefault="qualified">
    <xsd:import namespace="http://schemas.microsoft.com/office/2006/documentManagement/types"/>
    <xsd:import namespace="http://schemas.microsoft.com/office/infopath/2007/PartnerControls"/>
    <xsd:element name="Month" ma:index="14" ma:displayName="Month" ma:default="Select Month" ma:description="Select the month the usability test ran" ma:format="Dropdown" ma:internalName="Month">
      <xsd:simpleType>
        <xsd:restriction base="dms:Choice">
          <xsd:enumeration value="Select Month"/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Application_x002f_Feature_x002f_Website" ma:index="15" nillable="true" ma:displayName="Application Area" ma:default="CFI" ma:description="Please select the application/feature/website studied" ma:internalName="Application_x002f_Feature_x002f_Websit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FI"/>
                    <xsd:enumeration value="eService/Claims"/>
                    <xsd:enumeration value="Interactive Marketing"/>
                    <xsd:enumeration value="Lib-Life"/>
                    <xsd:enumeration value="LibertyMutual.com"/>
                    <xsd:enumeration value="Mobile Apps &amp; Tablets"/>
                    <xsd:enumeration value="All Other Projects"/>
                  </xsd:restriction>
                </xsd:simpleType>
              </xsd:element>
            </xsd:sequence>
          </xsd:extension>
        </xsd:complexContent>
      </xsd:complexType>
    </xsd:element>
    <xsd:element name="Year" ma:index="16" ma:displayName="Year" ma:description="Please Enter the Year the usability study ran" ma:internalName="Year">
      <xsd:simpleType>
        <xsd:restriction base="dms:Text">
          <xsd:maxLength value="15"/>
        </xsd:restriction>
      </xsd:simpleType>
    </xsd:element>
    <xsd:element name="High_x002d_Level_x0020_Findings" ma:index="17" nillable="true" ma:displayName="Major Goals" ma:description="Please provide the main test objectives or goals.  Optionally, you may add top findings as well." ma:internalName="High_x002d_Level_x0020_Findings">
      <xsd:simpleType>
        <xsd:restriction base="dms:Note"/>
      </xsd:simpleType>
    </xsd:element>
    <xsd:element name="Project_x0020_Lead_x0028_s_x0029_" ma:index="20" ma:displayName="Project Lead(s)" ma:description="List project lead. If more than one lead, list roles for each." ma:list="UserInfo" ma:SharePointGroup="0" ma:internalName="Project_x0020_Lead_x0028_s_x0029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X_x0020_Research_x0020_Method" ma:index="21" nillable="true" ma:displayName="UX Research Method" ma:default="Usability Study" ma:internalName="UX_x0020_Research_x0020_Method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ability Study"/>
                    <xsd:enumeration value="Card Sort"/>
                    <xsd:enumeration value="Collage"/>
                    <xsd:enumeration value="Diary"/>
                    <xsd:enumeration value="Ethnographic/Contextual Inquiry"/>
                    <xsd:enumeration value="Focus Groups"/>
                    <xsd:enumeration value="Focus Troupes"/>
                    <xsd:enumeration value="Heuristic"/>
                    <xsd:enumeration value="Interviews"/>
                    <xsd:enumeration value="Lean/RITE"/>
                    <xsd:enumeration value="Quantitative"/>
                    <xsd:enumeration value="Survey"/>
                    <xsd:enumeration value="Usability Roundtable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814FA-8707-4CBA-9AFF-27A92C9BEED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F715518-5DB7-4EF3-A2C3-76F32C018EF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6BE7AE9-3411-4CA1-A19C-A23D78C037BF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D25409DD-DD1A-4293-8EC3-10A66A889A9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680B79-FA40-468A-A10A-888B1A5E83D2}">
  <ds:schemaRefs>
    <ds:schemaRef ds:uri="http://purl.org/dc/terms/"/>
    <ds:schemaRef ds:uri="e688323f-6916-4c1d-b12f-533ab8829d4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bba15a3-8693-43e5-b627-bf77e7c69dc8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8D73BDF7-E983-489C-9128-C53F72538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ba15a3-8693-43e5-b627-bf77e7c69dc8"/>
    <ds:schemaRef ds:uri="e688323f-6916-4c1d-b12f-533ab8829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HomeGallery_UserResearch_FinalPresentation</Template>
  <TotalTime>63555</TotalTime>
  <Words>2808</Words>
  <Application>Microsoft Office PowerPoint</Application>
  <PresentationFormat>On-screen Show (16:9)</PresentationFormat>
  <Paragraphs>435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Arial </vt:lpstr>
      <vt:lpstr>Arial (Headings)</vt:lpstr>
      <vt:lpstr>Calibri</vt:lpstr>
      <vt:lpstr>Courier New</vt:lpstr>
      <vt:lpstr>Helvetica Neue</vt:lpstr>
      <vt:lpstr>Noto Sans Symbols</vt:lpstr>
      <vt:lpstr>Roboto Light</vt:lpstr>
      <vt:lpstr>Rockwell</vt:lpstr>
      <vt:lpstr>Times New Roman</vt:lpstr>
      <vt:lpstr>Trebuchet MS</vt:lpstr>
      <vt:lpstr>Wingdings</vt:lpstr>
      <vt:lpstr>LM Brand Template 2018 Print</vt:lpstr>
      <vt:lpstr>PowerPoint Presentation</vt:lpstr>
      <vt:lpstr>Agenda</vt:lpstr>
      <vt:lpstr>Executive Summary</vt:lpstr>
      <vt:lpstr>Executive Summary</vt:lpstr>
      <vt:lpstr>Agenda</vt:lpstr>
      <vt:lpstr>Goals of Study</vt:lpstr>
      <vt:lpstr>Participant Demographics</vt:lpstr>
      <vt:lpstr>Final Likert Scales, Post-Task Questions: Home Gallery</vt:lpstr>
      <vt:lpstr>Final Likert Scales, Post-Task Questions: Encircle</vt:lpstr>
      <vt:lpstr>Agenda</vt:lpstr>
      <vt:lpstr>Positives</vt:lpstr>
      <vt:lpstr>Positives, Home Gallery</vt:lpstr>
      <vt:lpstr>Agenda</vt:lpstr>
      <vt:lpstr>Major Findings: Barriers to Entry | Download Process</vt:lpstr>
      <vt:lpstr>Major Findings: Barriers to Entry | App Value</vt:lpstr>
      <vt:lpstr>Major Findings: Barriers to Entry | User Type</vt:lpstr>
      <vt:lpstr>Major Findings: Ease of Use | Tutorial</vt:lpstr>
      <vt:lpstr>Major Findings | Access to App</vt:lpstr>
      <vt:lpstr>Major Findings: Barriers to Entry | Log In/Register/Start</vt:lpstr>
      <vt:lpstr>Major Findings| Access to App</vt:lpstr>
      <vt:lpstr>Major Findings | Wayfinding</vt:lpstr>
      <vt:lpstr>Major Findings | Conceptual vs. Mental Models</vt:lpstr>
      <vt:lpstr>Conceptual Model</vt:lpstr>
      <vt:lpstr>Mental Model</vt:lpstr>
      <vt:lpstr>Agenda</vt:lpstr>
      <vt:lpstr>Recap</vt:lpstr>
      <vt:lpstr>Recap</vt:lpstr>
      <vt:lpstr>Recap</vt:lpstr>
      <vt:lpstr>Recap</vt:lpstr>
      <vt:lpstr>Agenda</vt:lpstr>
      <vt:lpstr>Recommendations: Overview</vt:lpstr>
      <vt:lpstr>Recommendation: Barriers to Entry | Download Process</vt:lpstr>
      <vt:lpstr>Recommendation : Barriers to Entry | Reviews</vt:lpstr>
      <vt:lpstr>Recommendation: Barriers to Entry | App Store</vt:lpstr>
      <vt:lpstr>Recommendation: Barriers to Entry | User Type</vt:lpstr>
      <vt:lpstr>Recommendation: Barriers to Entry | App Value</vt:lpstr>
      <vt:lpstr>Recommendation : Barriers to Entry| Login/Register/Start</vt:lpstr>
      <vt:lpstr>Recommendation: Ease of Use | Tutorial</vt:lpstr>
      <vt:lpstr>PowerPoint Presentation</vt:lpstr>
    </vt:vector>
  </TitlesOfParts>
  <Company>Liberty Mutual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mobile.LM.com, Smartphone and Tablet</dc:title>
  <dc:creator>Liberty Mutual</dc:creator>
  <cp:lastModifiedBy>Thomas, Robert L</cp:lastModifiedBy>
  <cp:revision>1133</cp:revision>
  <cp:lastPrinted>2015-02-04T14:14:55Z</cp:lastPrinted>
  <dcterms:created xsi:type="dcterms:W3CDTF">2014-07-15T17:43:32Z</dcterms:created>
  <dcterms:modified xsi:type="dcterms:W3CDTF">2019-01-18T23:54:13Z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0x010100E090DE8724FCCC488CF3A0DC835CA5452600AE2586C338D82C47AFA2C23E5A6C4028</vt:lpwstr>
  </property>
  <property fmtid="{D5CDD505-2E9C-101B-9397-08002B2CF9AE}" pid="3" name="Last Updated By">
    <vt:lpwstr>88248</vt:lpwstr>
  </property>
  <property fmtid="{D5CDD505-2E9C-101B-9397-08002B2CF9AE}" pid="4" name="_dlc_policyId">
    <vt:lpwstr/>
  </property>
  <property fmtid="{D5CDD505-2E9C-101B-9397-08002B2CF9AE}" pid="5" name="ItemRetentionFormula">
    <vt:lpwstr>&lt;formula id="Microsoft.Office.RecordsManagement.PolicyFeatures.Expiration.Formula.BuiltIn"&gt;&lt;number&gt;5&lt;/number&gt;&lt;property&gt;_vti_ItemDeclaredRecord&lt;/property&gt;&lt;propertyId&gt;f9a44731-84eb-43a4-9973-cd2953ad8646&lt;/propertyId&gt;&lt;period&gt;years&lt;/period&gt;&lt;/formula&gt;</vt:lpwstr>
  </property>
  <property fmtid="{D5CDD505-2E9C-101B-9397-08002B2CF9AE}" pid="6" name="_dlc_DocIdItemGuid">
    <vt:lpwstr>b0a4db2a-2f9b-4e13-b72f-cd67586ef36f</vt:lpwstr>
  </property>
</Properties>
</file>